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43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3" r:id="rId11"/>
    <p:sldId id="305" r:id="rId12"/>
    <p:sldId id="261" r:id="rId13"/>
    <p:sldId id="334" r:id="rId14"/>
    <p:sldId id="335" r:id="rId15"/>
    <p:sldId id="263" r:id="rId16"/>
    <p:sldId id="306" r:id="rId17"/>
    <p:sldId id="307" r:id="rId18"/>
    <p:sldId id="264" r:id="rId19"/>
    <p:sldId id="299" r:id="rId20"/>
    <p:sldId id="336" r:id="rId21"/>
    <p:sldId id="337" r:id="rId22"/>
    <p:sldId id="329" r:id="rId23"/>
    <p:sldId id="342" r:id="rId24"/>
    <p:sldId id="265" r:id="rId25"/>
    <p:sldId id="338" r:id="rId26"/>
    <p:sldId id="266" r:id="rId27"/>
    <p:sldId id="267" r:id="rId28"/>
    <p:sldId id="330" r:id="rId29"/>
    <p:sldId id="339" r:id="rId30"/>
    <p:sldId id="309" r:id="rId31"/>
    <p:sldId id="310" r:id="rId32"/>
    <p:sldId id="268" r:id="rId33"/>
    <p:sldId id="340" r:id="rId34"/>
    <p:sldId id="341" r:id="rId35"/>
    <p:sldId id="311" r:id="rId36"/>
    <p:sldId id="312" r:id="rId37"/>
    <p:sldId id="257" r:id="rId38"/>
    <p:sldId id="313" r:id="rId39"/>
    <p:sldId id="314" r:id="rId40"/>
    <p:sldId id="315" r:id="rId41"/>
    <p:sldId id="259" r:id="rId42"/>
    <p:sldId id="260" r:id="rId43"/>
    <p:sldId id="331" r:id="rId44"/>
    <p:sldId id="333" r:id="rId45"/>
    <p:sldId id="316" r:id="rId46"/>
    <p:sldId id="262" r:id="rId47"/>
    <p:sldId id="317" r:id="rId48"/>
    <p:sldId id="318" r:id="rId49"/>
    <p:sldId id="332" r:id="rId50"/>
    <p:sldId id="327" r:id="rId51"/>
    <p:sldId id="328" r:id="rId52"/>
  </p:sldIdLst>
  <p:sldSz cx="9144000" cy="6858000" type="screen4x3"/>
  <p:notesSz cx="6877050" cy="10001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8FDBB"/>
    <a:srgbClr val="D5FF5D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EE8DDD0-B6B0-48D6-841A-1A63DEF6864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465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>
            <a:lvl1pPr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5725" y="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>
            <a:lvl1pPr algn="r"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4999038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751388"/>
            <a:ext cx="55022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b" anchorCtr="0" compatLnSpc="1">
            <a:prstTxWarp prst="textNoShape">
              <a:avLst/>
            </a:prstTxWarp>
          </a:bodyPr>
          <a:lstStyle>
            <a:lvl1pPr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5725" y="9499600"/>
            <a:ext cx="2979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42" tIns="48221" rIns="96442" bIns="48221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>
                <a:latin typeface="Arial" charset="0"/>
              </a:defRPr>
            </a:lvl1pPr>
          </a:lstStyle>
          <a:p>
            <a:pPr>
              <a:defRPr/>
            </a:pPr>
            <a:fld id="{17B302CD-0CEB-4912-9050-B8297708FA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48990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B302CD-0CEB-4912-9050-B8297708FAD0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803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D1076-D010-4771-B615-A49D227522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71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B05F6-81E2-46A6-8D17-A8D68DACC9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908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A9933-CE0F-4C23-BD84-443E155986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2891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645FD-C66D-43B2-848E-0BA2090065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7996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8B1E8-F5F9-4457-A8EA-41E4AE92C14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63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3AB54-CBE1-4131-95B1-3805575700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517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83F2-BF2B-4DC0-8F7B-6F32F12C25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4556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DDF10-D6E5-4B0B-880C-A6A3B0BC24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745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3E904-5763-4784-A535-49BE851728A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18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39528-F0B0-42A7-BF5E-9A5B4AD7FA1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958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06356-0D36-4DB7-95FC-D2FEC5B05D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9478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13F0-1C8C-4EF5-BDAE-264DFCC517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8272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PE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FDACC-FB6D-4B9B-9AC6-5CF3155269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44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2412D194-F99C-4DBE-98FF-0C265615CC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5288" y="53975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chemeClr val="tx2"/>
                </a:solidFill>
              </a:rPr>
              <a:t>GLUCONEOGENESIS</a:t>
            </a:r>
          </a:p>
        </p:txBody>
      </p:sp>
      <p:sp>
        <p:nvSpPr>
          <p:cNvPr id="33795" name="Rectangle 3" descr="25%"/>
          <p:cNvSpPr>
            <a:spLocks noChangeArrowheads="1"/>
          </p:cNvSpPr>
          <p:nvPr/>
        </p:nvSpPr>
        <p:spPr bwMode="auto">
          <a:xfrm>
            <a:off x="249396" y="1772816"/>
            <a:ext cx="8675688" cy="4536851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s-ES" altLang="es-AR" sz="1800" dirty="0">
                <a:latin typeface="Rockwell" panose="02060603020205020403" pitchFamily="18" charset="0"/>
              </a:rPr>
              <a:t>TIENE LUGAR PRINCIPALMENTE EN </a:t>
            </a:r>
            <a:r>
              <a:rPr lang="es-ES" altLang="es-AR" sz="1800" b="1" dirty="0">
                <a:latin typeface="Rockwell" panose="02060603020205020403" pitchFamily="18" charset="0"/>
              </a:rPr>
              <a:t>HIGADO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 dirty="0">
                <a:latin typeface="Rockwell" panose="02060603020205020403" pitchFamily="18" charset="0"/>
              </a:rPr>
              <a:t>SE SINTETIZA </a:t>
            </a:r>
            <a:r>
              <a:rPr lang="es-ES" altLang="es-AR" sz="1800" b="1" dirty="0">
                <a:latin typeface="Rockwell" panose="02060603020205020403" pitchFamily="18" charset="0"/>
              </a:rPr>
              <a:t>GLUCOSA</a:t>
            </a:r>
            <a:r>
              <a:rPr lang="es-ES" altLang="es-AR" sz="1800" dirty="0">
                <a:latin typeface="Rockwell" panose="02060603020205020403" pitchFamily="18" charset="0"/>
              </a:rPr>
              <a:t> A PARTIR DE PRECURSORES QUE NO SON HIDRATOS DE CARBONO.</a:t>
            </a:r>
          </a:p>
          <a:p>
            <a:pPr eaLnBrk="1" hangingPunct="1">
              <a:lnSpc>
                <a:spcPct val="145000"/>
              </a:lnSpc>
            </a:pPr>
            <a:r>
              <a:rPr lang="es-ES" altLang="es-AR" sz="1800" b="1" dirty="0">
                <a:latin typeface="Rockwell" panose="02060603020205020403" pitchFamily="18" charset="0"/>
              </a:rPr>
              <a:t>PRECURSORES</a:t>
            </a:r>
            <a:r>
              <a:rPr lang="es-ES" altLang="es-AR" sz="1800" dirty="0">
                <a:latin typeface="Rockwell" panose="02060603020205020403" pitchFamily="18" charset="0"/>
              </a:rPr>
              <a:t>:</a:t>
            </a:r>
          </a:p>
          <a:p>
            <a:pPr lvl="2" eaLnBrk="1" hangingPunct="1"/>
            <a:r>
              <a:rPr lang="es-ES" altLang="es-AR" sz="1800" dirty="0">
                <a:latin typeface="Rockwell" panose="02060603020205020403" pitchFamily="18" charset="0"/>
              </a:rPr>
              <a:t>GLICEROL</a:t>
            </a:r>
          </a:p>
          <a:p>
            <a:pPr lvl="2" eaLnBrk="1" hangingPunct="1"/>
            <a:r>
              <a:rPr lang="es-ES" altLang="es-AR" sz="1800" dirty="0" smtClean="0">
                <a:latin typeface="Rockwell" panose="02060603020205020403" pitchFamily="18" charset="0"/>
              </a:rPr>
              <a:t>alfa </a:t>
            </a:r>
            <a:r>
              <a:rPr lang="es-ES" altLang="es-AR" sz="1800" dirty="0">
                <a:latin typeface="Rockwell" panose="02060603020205020403" pitchFamily="18" charset="0"/>
              </a:rPr>
              <a:t>-CETOACIDOS</a:t>
            </a:r>
          </a:p>
          <a:p>
            <a:pPr lvl="2" eaLnBrk="1" hangingPunct="1"/>
            <a:r>
              <a:rPr lang="es-ES" altLang="es-AR" sz="1800" dirty="0">
                <a:latin typeface="Rockwell" panose="02060603020205020403" pitchFamily="18" charset="0"/>
              </a:rPr>
              <a:t>LACTATO </a:t>
            </a:r>
          </a:p>
          <a:p>
            <a:pPr lvl="2" eaLnBrk="1" hangingPunct="1"/>
            <a:r>
              <a:rPr lang="es-ES" altLang="es-AR" sz="1800" dirty="0">
                <a:latin typeface="Rockwell" panose="02060603020205020403" pitchFamily="18" charset="0"/>
              </a:rPr>
              <a:t>PIRUVATO</a:t>
            </a:r>
          </a:p>
          <a:p>
            <a:pPr lvl="2" eaLnBrk="1" hangingPunct="1">
              <a:buFontTx/>
              <a:buNone/>
            </a:pPr>
            <a:endParaRPr lang="es-ES" altLang="es-AR" sz="1800" dirty="0">
              <a:latin typeface="Rockwell" panose="02060603020205020403" pitchFamily="18" charset="0"/>
            </a:endParaRPr>
          </a:p>
          <a:p>
            <a:pPr eaLnBrk="1" hangingPunct="1"/>
            <a:r>
              <a:rPr lang="es-ES" altLang="es-AR" sz="1800" b="1" dirty="0">
                <a:latin typeface="Rockwell" panose="02060603020205020403" pitchFamily="18" charset="0"/>
              </a:rPr>
              <a:t>ES UN PROCESO QUE CONSUME ENERGIA</a:t>
            </a:r>
          </a:p>
          <a:p>
            <a:pPr lvl="1" eaLnBrk="1" hangingPunct="1"/>
            <a:endParaRPr lang="es-ES" altLang="es-AR" sz="1800" dirty="0">
              <a:latin typeface="Rockwell" panose="020606030202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2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2151688" y="248919"/>
            <a:ext cx="4796576" cy="6564457"/>
            <a:chOff x="2151688" y="176911"/>
            <a:chExt cx="4796576" cy="6564457"/>
          </a:xfrm>
        </p:grpSpPr>
        <p:pic>
          <p:nvPicPr>
            <p:cNvPr id="2050" name="Picture 2" descr="C:\Users\ethel\Documents\figuras feduchi\Cap. 12 Metabolismo de los hidratos de carbono\cap12-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688" y="176911"/>
              <a:ext cx="4796576" cy="6564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3 Rectángulo"/>
            <p:cNvSpPr/>
            <p:nvPr/>
          </p:nvSpPr>
          <p:spPr>
            <a:xfrm>
              <a:off x="5004048" y="5661248"/>
              <a:ext cx="936104" cy="21602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5004048" y="6309320"/>
              <a:ext cx="7920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050" dirty="0" err="1" smtClean="0"/>
                <a:t>alanina</a:t>
              </a:r>
              <a:endParaRPr lang="es-AR" sz="1050" dirty="0"/>
            </a:p>
          </p:txBody>
        </p:sp>
        <p:cxnSp>
          <p:nvCxnSpPr>
            <p:cNvPr id="7" name="6 Conector recto de flecha"/>
            <p:cNvCxnSpPr/>
            <p:nvPr/>
          </p:nvCxnSpPr>
          <p:spPr>
            <a:xfrm flipH="1">
              <a:off x="4499992" y="6453336"/>
              <a:ext cx="50405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7 CuadroTexto"/>
            <p:cNvSpPr txBox="1"/>
            <p:nvPr/>
          </p:nvSpPr>
          <p:spPr>
            <a:xfrm>
              <a:off x="4860032" y="2636912"/>
              <a:ext cx="1656184" cy="25391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AR" sz="1050" dirty="0" smtClean="0"/>
                <a:t>Fructosa 1,6-bisfosfatasa</a:t>
              </a:r>
              <a:endParaRPr lang="es-AR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61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_tradnl" sz="3600" b="1" smtClean="0"/>
              <a:t>METABOLISMO DEL GLUCOGENO</a:t>
            </a:r>
            <a:endParaRPr lang="es-ES" sz="3600" b="1" smtClean="0"/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79388" y="2276475"/>
            <a:ext cx="2735262" cy="5286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BIOSINTESIS</a:t>
            </a:r>
            <a:endParaRPr lang="es-ES" altLang="es-AR" sz="2800" b="1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179388" y="4005263"/>
            <a:ext cx="3168650" cy="5286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DEGRADACION</a:t>
            </a:r>
            <a:endParaRPr lang="es-ES" altLang="es-AR" sz="2800" b="1"/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4787900" y="3933825"/>
            <a:ext cx="3600450" cy="5286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solidFill>
                  <a:srgbClr val="0000FF"/>
                </a:solidFill>
              </a:rPr>
              <a:t>GLUCOGENO-LISIS</a:t>
            </a:r>
            <a:endParaRPr lang="es-ES" altLang="es-AR" sz="2800" b="1">
              <a:solidFill>
                <a:srgbClr val="0000FF"/>
              </a:solidFill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4500563" y="2205038"/>
            <a:ext cx="4608512" cy="5286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solidFill>
                  <a:srgbClr val="0000FF"/>
                </a:solidFill>
              </a:rPr>
              <a:t>GLUCOGENO-GENESIS</a:t>
            </a:r>
            <a:endParaRPr lang="es-ES" altLang="es-AR" sz="2800" b="1">
              <a:solidFill>
                <a:srgbClr val="0000FF"/>
              </a:solidFill>
            </a:endParaRPr>
          </a:p>
        </p:txBody>
      </p:sp>
      <p:sp>
        <p:nvSpPr>
          <p:cNvPr id="2055" name="AutoShape 9"/>
          <p:cNvSpPr>
            <a:spLocks noChangeArrowheads="1"/>
          </p:cNvSpPr>
          <p:nvPr/>
        </p:nvSpPr>
        <p:spPr bwMode="auto">
          <a:xfrm>
            <a:off x="3132138" y="2349500"/>
            <a:ext cx="1152525" cy="360363"/>
          </a:xfrm>
          <a:prstGeom prst="rightArrow">
            <a:avLst>
              <a:gd name="adj1" fmla="val 50000"/>
              <a:gd name="adj2" fmla="val 799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056" name="AutoShape 10"/>
          <p:cNvSpPr>
            <a:spLocks noChangeArrowheads="1"/>
          </p:cNvSpPr>
          <p:nvPr/>
        </p:nvSpPr>
        <p:spPr bwMode="auto">
          <a:xfrm>
            <a:off x="3492500" y="4005263"/>
            <a:ext cx="1152525" cy="360362"/>
          </a:xfrm>
          <a:prstGeom prst="rightArrow">
            <a:avLst>
              <a:gd name="adj1" fmla="val 50000"/>
              <a:gd name="adj2" fmla="val 799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057" name="Text Box 11"/>
          <p:cNvSpPr txBox="1">
            <a:spLocks noChangeArrowheads="1"/>
          </p:cNvSpPr>
          <p:nvPr/>
        </p:nvSpPr>
        <p:spPr bwMode="auto">
          <a:xfrm>
            <a:off x="396875" y="4997450"/>
            <a:ext cx="8208963" cy="1816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/>
              <a:t>La síntesis y degradación de glucógeno están cuidadosamente reguladas entre sí para cumplir con las necesidades energéticas de la célula</a:t>
            </a:r>
            <a:endParaRPr lang="es-ES" altLang="es-AR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Confeti pequeño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mtClean="0"/>
              <a:t>Estructura del glucógeno</a:t>
            </a:r>
          </a:p>
        </p:txBody>
      </p:sp>
      <p:pic>
        <p:nvPicPr>
          <p:cNvPr id="3075" name="Picture 8" descr="fi16p10"/>
          <p:cNvPicPr>
            <a:picLocks noChangeAspect="1" noChangeArrowheads="1"/>
          </p:cNvPicPr>
          <p:nvPr/>
        </p:nvPicPr>
        <p:blipFill>
          <a:blip r:embed="rId2">
            <a:lum bright="-24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575"/>
            <a:ext cx="8789988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7543800" y="3508375"/>
            <a:ext cx="1524000" cy="37623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enlace </a:t>
            </a:r>
            <a:r>
              <a:rPr lang="es-ES" altLang="es-AR" sz="1800" b="1">
                <a:cs typeface="Arial" charset="0"/>
                <a:sym typeface="Symbol" pitchFamily="18" charset="2"/>
              </a:rPr>
              <a:t></a:t>
            </a:r>
            <a:r>
              <a:rPr lang="es-ES" altLang="es-AR" sz="1800" b="1">
                <a:cs typeface="Arial" charset="0"/>
              </a:rPr>
              <a:t>1,6</a:t>
            </a:r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2895600" y="4346575"/>
            <a:ext cx="1524000" cy="64135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extremo no reductor</a:t>
            </a:r>
          </a:p>
        </p:txBody>
      </p:sp>
      <p:sp>
        <p:nvSpPr>
          <p:cNvPr id="3078" name="Text Box 11"/>
          <p:cNvSpPr txBox="1">
            <a:spLocks noChangeArrowheads="1"/>
          </p:cNvSpPr>
          <p:nvPr/>
        </p:nvSpPr>
        <p:spPr bwMode="auto">
          <a:xfrm>
            <a:off x="6172200" y="3051175"/>
            <a:ext cx="1981200" cy="366713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enzima ramificante </a:t>
            </a:r>
          </a:p>
        </p:txBody>
      </p:sp>
      <p:sp>
        <p:nvSpPr>
          <p:cNvPr id="3079" name="Text Box 12"/>
          <p:cNvSpPr txBox="1">
            <a:spLocks noChangeArrowheads="1"/>
          </p:cNvSpPr>
          <p:nvPr/>
        </p:nvSpPr>
        <p:spPr bwMode="auto">
          <a:xfrm>
            <a:off x="8027988" y="2565400"/>
            <a:ext cx="7620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OH</a:t>
            </a:r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auto">
          <a:xfrm>
            <a:off x="8077200" y="4346575"/>
            <a:ext cx="7620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OH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3813" y="5300663"/>
            <a:ext cx="9120187" cy="1557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400" b="1" dirty="0"/>
              <a:t>-Polisacárido de reserva de las células animales.</a:t>
            </a:r>
          </a:p>
          <a:p>
            <a:pPr>
              <a:defRPr/>
            </a:pPr>
            <a:r>
              <a:rPr lang="es-AR" sz="2400" b="1" dirty="0"/>
              <a:t>-Hígado y músculo.</a:t>
            </a:r>
          </a:p>
          <a:p>
            <a:pPr>
              <a:defRPr/>
            </a:pPr>
            <a:r>
              <a:rPr lang="es-AR" sz="2400" b="1" dirty="0"/>
              <a:t>-Polímero de </a:t>
            </a:r>
            <a:r>
              <a:rPr lang="es-AR" sz="2400" b="1" dirty="0">
                <a:latin typeface="Symbol" panose="05050102010706020507" pitchFamily="18" charset="2"/>
              </a:rPr>
              <a:t>a</a:t>
            </a:r>
            <a:r>
              <a:rPr lang="es-AR" sz="2400" b="1" dirty="0"/>
              <a:t>-glucosa (uniones </a:t>
            </a:r>
            <a:r>
              <a:rPr lang="es-AR" sz="2400" b="1" dirty="0">
                <a:latin typeface="Symbol" panose="05050102010706020507" pitchFamily="18" charset="2"/>
              </a:rPr>
              <a:t>a 1-4) </a:t>
            </a:r>
            <a:r>
              <a:rPr lang="es-AR" sz="2400" b="1" dirty="0">
                <a:latin typeface="+mn-lt"/>
              </a:rPr>
              <a:t>con ramificaciones </a:t>
            </a:r>
          </a:p>
          <a:p>
            <a:pPr>
              <a:defRPr/>
            </a:pPr>
            <a:r>
              <a:rPr lang="es-AR" sz="2400" b="1" dirty="0">
                <a:latin typeface="+mn-lt"/>
              </a:rPr>
              <a:t>(</a:t>
            </a:r>
            <a:r>
              <a:rPr lang="es-AR" sz="2400" b="1" dirty="0">
                <a:latin typeface="Symbol" panose="05050102010706020507" pitchFamily="18" charset="2"/>
              </a:rPr>
              <a:t>a</a:t>
            </a:r>
            <a:r>
              <a:rPr lang="es-AR" sz="2400" b="1" dirty="0">
                <a:latin typeface="+mn-lt"/>
              </a:rPr>
              <a:t> 1-6)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5"/>
          <p:cNvGrpSpPr>
            <a:grpSpLocks/>
          </p:cNvGrpSpPr>
          <p:nvPr/>
        </p:nvGrpSpPr>
        <p:grpSpPr bwMode="auto">
          <a:xfrm>
            <a:off x="0" y="25796"/>
            <a:ext cx="9144000" cy="6859588"/>
            <a:chOff x="0" y="0"/>
            <a:chExt cx="5760" cy="4321"/>
          </a:xfrm>
        </p:grpSpPr>
        <p:pic>
          <p:nvPicPr>
            <p:cNvPr id="5123" name="Picture 2" descr="granulosglucogen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3603" y="3706"/>
              <a:ext cx="1636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Glucógeno fosforilasa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(dímero)</a:t>
              </a: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238" y="0"/>
            <a:ext cx="8229600" cy="764704"/>
          </a:xfrm>
          <a:prstGeom prst="rect">
            <a:avLst/>
          </a:prstGeo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AR" sz="3200" b="1" kern="0" dirty="0" smtClean="0">
                <a:solidFill>
                  <a:srgbClr val="0000FF"/>
                </a:solidFill>
              </a:rPr>
              <a:t>Esquema de un gránulo de glucógeno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203848" y="5069502"/>
            <a:ext cx="25159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rgbClr val="0000FF"/>
                </a:solidFill>
              </a:rPr>
              <a:t>Agregados complejos de glucógeno, enzimas necesarias para la síntesis y degradación de glucógeno y los mecanismos necesarios para regularlas.</a:t>
            </a:r>
            <a:endParaRPr lang="es-AR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19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99592" y="1484784"/>
            <a:ext cx="2808312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SINTESIS DE GLUCÓGENO</a:t>
            </a:r>
            <a:endParaRPr lang="es-AR" sz="24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5292080" y="1412776"/>
            <a:ext cx="3240360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DEGRADACIÓN DE GLUCÓGENO</a:t>
            </a:r>
            <a:endParaRPr lang="es-AR" sz="2400" b="1" dirty="0"/>
          </a:p>
        </p:txBody>
      </p:sp>
      <p:sp>
        <p:nvSpPr>
          <p:cNvPr id="4" name="3 Flecha derecha"/>
          <p:cNvSpPr/>
          <p:nvPr/>
        </p:nvSpPr>
        <p:spPr>
          <a:xfrm>
            <a:off x="4211960" y="1433100"/>
            <a:ext cx="720080" cy="23635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Flecha izquierda"/>
          <p:cNvSpPr/>
          <p:nvPr/>
        </p:nvSpPr>
        <p:spPr>
          <a:xfrm>
            <a:off x="4211960" y="1854116"/>
            <a:ext cx="720080" cy="27699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Flecha curvada hacia la derecha"/>
          <p:cNvSpPr/>
          <p:nvPr/>
        </p:nvSpPr>
        <p:spPr>
          <a:xfrm rot="19824530">
            <a:off x="4677353" y="2592731"/>
            <a:ext cx="653389" cy="2243252"/>
          </a:xfrm>
          <a:prstGeom prst="curv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012160" y="4293096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PROCESO REGULADO PARA CUBRIR LAS NECESIDADES METABÓLICAS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35862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DEGRADACION DEL GLUCOGENO </a:t>
            </a:r>
            <a:r>
              <a:rPr lang="es-ES" altLang="es-AR" sz="3200" b="1" smtClean="0">
                <a:solidFill>
                  <a:srgbClr val="0000FF"/>
                </a:solidFill>
              </a:rPr>
              <a:t>GLUCOGENOLISIS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es-ES" altLang="es-AR" sz="2800" smtClean="0"/>
          </a:p>
          <a:p>
            <a:pPr eaLnBrk="1" hangingPunct="1"/>
            <a:endParaRPr lang="es-ES" altLang="es-AR" sz="2800" smtClean="0"/>
          </a:p>
        </p:txBody>
      </p:sp>
      <p:sp>
        <p:nvSpPr>
          <p:cNvPr id="4100" name="Text Box 4" descr="20%"/>
          <p:cNvSpPr txBox="1">
            <a:spLocks noChangeArrowheads="1"/>
          </p:cNvSpPr>
          <p:nvPr/>
        </p:nvSpPr>
        <p:spPr bwMode="auto">
          <a:xfrm>
            <a:off x="539750" y="1628775"/>
            <a:ext cx="8280400" cy="494188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AR" sz="2400" b="1">
                <a:solidFill>
                  <a:schemeClr val="accent2"/>
                </a:solidFill>
                <a:cs typeface="Arial" charset="0"/>
              </a:rPr>
              <a:t>SE ACTIVA CUANDO LA CELULA NECESITA ENERGIA Y NO DISPONE DE GLUCOSA</a:t>
            </a:r>
          </a:p>
          <a:p>
            <a:pPr eaLnBrk="1" hangingPunct="1">
              <a:spcBef>
                <a:spcPct val="50000"/>
              </a:spcBef>
            </a:pPr>
            <a:endParaRPr lang="es-ES_tradnl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altLang="es-AR" sz="2400" b="1">
                <a:solidFill>
                  <a:schemeClr val="accent2"/>
                </a:solidFill>
                <a:cs typeface="Arial" charset="0"/>
              </a:rPr>
              <a:t>TIENE LUGAR EN EL CITOPLASMA DE LAS CELULAS</a:t>
            </a:r>
          </a:p>
          <a:p>
            <a:pPr eaLnBrk="1" hangingPunct="1">
              <a:spcBef>
                <a:spcPct val="50000"/>
              </a:spcBef>
            </a:pPr>
            <a:endParaRPr lang="es-ES_tradnl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altLang="es-AR" sz="2400" b="1">
                <a:solidFill>
                  <a:schemeClr val="accent2"/>
                </a:solidFill>
                <a:cs typeface="Arial" charset="0"/>
              </a:rPr>
              <a:t>ES UN PROCESO MUY ACTIVO EN HIGADO Y MUSCULO ESQUELETICO</a:t>
            </a:r>
            <a:endParaRPr lang="es-ES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  <a:buFontTx/>
              <a:buNone/>
            </a:pPr>
            <a:endParaRPr lang="es-ES" altLang="es-AR" sz="2400" b="1">
              <a:solidFill>
                <a:srgbClr val="FF0000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" sz="3200" b="1" smtClean="0"/>
              <a:t>REQUIERE DE DOS REACCIONES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8FDBB"/>
          </a:solidFill>
        </p:spPr>
        <p:txBody>
          <a:bodyPr/>
          <a:lstStyle/>
          <a:p>
            <a:pPr marL="609600" indent="-609600" eaLnBrk="1" hangingPunct="1">
              <a:buFontTx/>
              <a:buNone/>
            </a:pPr>
            <a:endParaRPr lang="es-ES" altLang="es-AR" smtClean="0"/>
          </a:p>
          <a:p>
            <a:pPr marL="609600" indent="-609600" eaLnBrk="1" hangingPunct="1"/>
            <a:r>
              <a:rPr lang="es-ES" altLang="es-AR" b="1" smtClean="0"/>
              <a:t>Eliminación de GLUCOSA del extremo no reductor </a:t>
            </a:r>
            <a:r>
              <a:rPr lang="es-ES" altLang="es-AR" b="1" smtClean="0">
                <a:solidFill>
                  <a:srgbClr val="FF0000"/>
                </a:solidFill>
              </a:rPr>
              <a:t>(uniones </a:t>
            </a:r>
            <a:r>
              <a:rPr lang="es-ES" altLang="es-AR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b="1" smtClean="0">
                <a:solidFill>
                  <a:srgbClr val="FF0000"/>
                </a:solidFill>
              </a:rPr>
              <a:t>-1,4)</a:t>
            </a:r>
          </a:p>
          <a:p>
            <a:pPr marL="609600" indent="-609600" eaLnBrk="1" hangingPunct="1">
              <a:buFontTx/>
              <a:buNone/>
            </a:pPr>
            <a:endParaRPr lang="es-ES" altLang="es-AR" b="1" smtClean="0">
              <a:solidFill>
                <a:srgbClr val="FF0000"/>
              </a:solidFill>
            </a:endParaRPr>
          </a:p>
          <a:p>
            <a:pPr marL="609600" indent="-609600" eaLnBrk="1" hangingPunct="1"/>
            <a:r>
              <a:rPr lang="es-ES" altLang="es-AR" b="1" smtClean="0"/>
              <a:t>Hidrólisis de los enlaces glucosídicos en los puntos de ramificación </a:t>
            </a:r>
            <a:r>
              <a:rPr lang="es-ES" altLang="es-AR" b="1" smtClean="0">
                <a:solidFill>
                  <a:srgbClr val="FF0000"/>
                </a:solidFill>
              </a:rPr>
              <a:t>(uniones </a:t>
            </a:r>
            <a:r>
              <a:rPr lang="es-ES" altLang="es-AR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b="1" smtClean="0">
                <a:solidFill>
                  <a:srgbClr val="FF0000"/>
                </a:solidFill>
              </a:rPr>
              <a:t>-1,6)</a:t>
            </a:r>
          </a:p>
          <a:p>
            <a:pPr marL="609600" indent="-609600" eaLnBrk="1" hangingPunct="1"/>
            <a:endParaRPr lang="es-ES" altLang="es-A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s-ES_tradnl" sz="3200" b="1" smtClean="0"/>
              <a:t>Enzimas que intervienen en el proceso de degradación del GLUCOGENO</a:t>
            </a:r>
            <a:endParaRPr lang="es-ES" sz="3200" b="1" smtClean="0"/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827088" y="1989138"/>
            <a:ext cx="5329237" cy="528637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GLUCOGENO FOSFORILASA</a:t>
            </a:r>
            <a:endParaRPr lang="es-ES" altLang="es-AR" sz="2800" b="1" i="1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5329238" cy="954087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AMILO-</a:t>
            </a:r>
            <a:r>
              <a:rPr lang="es-ES_tradnl" altLang="es-AR" sz="2800" b="1" i="1">
                <a:latin typeface="Symbol" pitchFamily="18" charset="2"/>
              </a:rPr>
              <a:t>a</a:t>
            </a:r>
            <a:r>
              <a:rPr lang="es-ES_tradnl" altLang="es-AR" sz="2800" b="1" i="1"/>
              <a:t> (1,6) GLUCOSIDASA Enzima desramificante</a:t>
            </a:r>
            <a:endParaRPr lang="es-ES" altLang="es-AR" sz="2800" b="1" i="1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684213" y="5013325"/>
            <a:ext cx="4319587" cy="528638"/>
          </a:xfrm>
          <a:prstGeom prst="rect">
            <a:avLst/>
          </a:prstGeom>
          <a:solidFill>
            <a:srgbClr val="D5FF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 i="1"/>
              <a:t>FOSFOGLUCOMUTASA</a:t>
            </a:r>
            <a:endParaRPr lang="es-ES" altLang="es-AR" sz="2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 descr="20%"/>
          <p:cNvSpPr txBox="1">
            <a:spLocks noChangeArrowheads="1"/>
          </p:cNvSpPr>
          <p:nvPr/>
        </p:nvSpPr>
        <p:spPr bwMode="auto">
          <a:xfrm>
            <a:off x="250825" y="4797425"/>
            <a:ext cx="8605838" cy="1582738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dirty="0" err="1">
                <a:cs typeface="Arial" charset="0"/>
              </a:rPr>
              <a:t>GLUCOGENO</a:t>
            </a:r>
            <a:r>
              <a:rPr lang="es-ES" altLang="es-AR" sz="2400" b="1" baseline="-25000" dirty="0" err="1">
                <a:cs typeface="Arial" charset="0"/>
              </a:rPr>
              <a:t>n</a:t>
            </a:r>
            <a:r>
              <a:rPr lang="es-ES" altLang="es-AR" sz="2400" b="1" baseline="-25000" dirty="0">
                <a:cs typeface="Arial" charset="0"/>
              </a:rPr>
              <a:t> </a:t>
            </a:r>
            <a:r>
              <a:rPr lang="es-ES" altLang="es-AR" sz="2400" b="1" baseline="-25000" dirty="0" smtClean="0">
                <a:cs typeface="Arial" charset="0"/>
              </a:rPr>
              <a:t>               </a:t>
            </a:r>
            <a:r>
              <a:rPr lang="es-ES" altLang="es-AR" sz="2400" b="1" dirty="0">
                <a:cs typeface="Arial" charset="0"/>
              </a:rPr>
              <a:t>GLUCOGENO n-1  + GLUCOSA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 dirty="0">
              <a:cs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REACCIONES DE LA GLUCOGENOLISIS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229600" cy="5732462"/>
          </a:xfrm>
        </p:spPr>
        <p:txBody>
          <a:bodyPr/>
          <a:lstStyle/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GLUCOGENO FOSFORILASA</a:t>
            </a: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endParaRPr lang="es-ES" altLang="es-AR" sz="2800" b="1" i="1" smtClean="0">
              <a:solidFill>
                <a:srgbClr val="FF0000"/>
              </a:solidFill>
            </a:endParaRPr>
          </a:p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AMILO- </a:t>
            </a:r>
            <a:r>
              <a:rPr lang="es-ES" altLang="es-AR" sz="2800" b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s-ES" altLang="es-AR" sz="2800" b="1" smtClean="0">
                <a:solidFill>
                  <a:srgbClr val="FF0000"/>
                </a:solidFill>
              </a:rPr>
              <a:t>(1,6)-GLUCOSIDASA</a:t>
            </a:r>
          </a:p>
        </p:txBody>
      </p:sp>
      <p:sp>
        <p:nvSpPr>
          <p:cNvPr id="7173" name="Text Box 5" descr="20%"/>
          <p:cNvSpPr txBox="1">
            <a:spLocks noChangeArrowheads="1"/>
          </p:cNvSpPr>
          <p:nvPr/>
        </p:nvSpPr>
        <p:spPr bwMode="auto">
          <a:xfrm>
            <a:off x="323850" y="1700213"/>
            <a:ext cx="8748713" cy="1582737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GLUCOGENO</a:t>
            </a:r>
            <a:r>
              <a:rPr lang="es-ES" altLang="es-AR" sz="2400" b="1" baseline="-25000">
                <a:cs typeface="Arial" charset="0"/>
              </a:rPr>
              <a:t>n </a:t>
            </a:r>
            <a:r>
              <a:rPr lang="es-ES" altLang="es-AR" sz="2400" b="1">
                <a:cs typeface="Arial" charset="0"/>
              </a:rPr>
              <a:t>+  Pi        GLUCOGENOn-1  + GLUCOSA-1-P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2400" b="1">
              <a:cs typeface="Arial" charset="0"/>
            </a:endParaRP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3348038" y="2492375"/>
            <a:ext cx="503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 rot="954990">
            <a:off x="3419475" y="2852738"/>
            <a:ext cx="2208213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uniones </a:t>
            </a:r>
            <a:r>
              <a:rPr lang="es-ES" altLang="es-AR" sz="2400" b="1">
                <a:solidFill>
                  <a:srgbClr val="0000FF"/>
                </a:solidFill>
                <a:latin typeface="Symbol" pitchFamily="18" charset="2"/>
                <a:cs typeface="Arial" charset="0"/>
              </a:rPr>
              <a:t>a</a:t>
            </a: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-1,4</a:t>
            </a: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2555875" y="558879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954990">
            <a:off x="3413125" y="5975350"/>
            <a:ext cx="23558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uniones </a:t>
            </a:r>
            <a:r>
              <a:rPr lang="es-ES" altLang="es-AR" sz="2400" b="1">
                <a:solidFill>
                  <a:srgbClr val="0000FF"/>
                </a:solidFill>
                <a:latin typeface="Symbol" pitchFamily="18" charset="2"/>
                <a:cs typeface="Arial" charset="0"/>
              </a:rPr>
              <a:t>a</a:t>
            </a: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-1,6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68313" y="3573463"/>
            <a:ext cx="7704137" cy="528637"/>
          </a:xfrm>
          <a:prstGeom prst="rect">
            <a:avLst/>
          </a:prstGeom>
          <a:solidFill>
            <a:srgbClr val="A2FA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chemeClr val="accent2"/>
                </a:solidFill>
                <a:cs typeface="Arial" charset="0"/>
              </a:rPr>
              <a:t>SE ELIMINA UN PUNTO DE RAMIFICACIÓN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&#10;F15-13.GIF034                                                  00005B99Sumanas' Hard Drive            B4EBCDA7:"/>
          <p:cNvPicPr>
            <a:picLocks noChangeAspect="1" noChangeArrowheads="1"/>
          </p:cNvPicPr>
          <p:nvPr/>
        </p:nvPicPr>
        <p:blipFill>
          <a:blip r:embed="rId2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b="51225"/>
          <a:stretch>
            <a:fillRect/>
          </a:stretch>
        </p:blipFill>
        <p:spPr bwMode="auto">
          <a:xfrm>
            <a:off x="250825" y="2205038"/>
            <a:ext cx="46450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4" descr="25%"/>
          <p:cNvSpPr>
            <a:spLocks noGrp="1" noChangeArrowheads="1"/>
          </p:cNvSpPr>
          <p:nvPr>
            <p:ph type="title"/>
          </p:nvPr>
        </p:nvSpPr>
        <p:spPr>
          <a:pattFill prst="pct25">
            <a:fgClr>
              <a:srgbClr val="00FFFF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MX" altLang="es-AR" sz="3200" b="1" smtClean="0"/>
              <a:t>MECANISMO DE DEGRADACION DEL GLUCOGENO</a:t>
            </a:r>
            <a:endParaRPr lang="es-ES" altLang="es-AR" sz="3200" b="1" smtClean="0"/>
          </a:p>
        </p:txBody>
      </p:sp>
      <p:pic>
        <p:nvPicPr>
          <p:cNvPr id="8196" name="Picture 3" descr="&#10;F15-13.GIF034                                                  00005B99Sumanas' Hard Drive            B4EBCDA7:"/>
          <p:cNvPicPr>
            <a:picLocks noChangeAspect="1" noChangeArrowheads="1"/>
          </p:cNvPicPr>
          <p:nvPr/>
        </p:nvPicPr>
        <p:blipFill>
          <a:blip r:embed="rId2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1" t="48775"/>
          <a:stretch>
            <a:fillRect/>
          </a:stretch>
        </p:blipFill>
        <p:spPr bwMode="auto">
          <a:xfrm>
            <a:off x="4851400" y="1844675"/>
            <a:ext cx="4292600" cy="440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6"/>
          <p:cNvSpPr txBox="1">
            <a:spLocks noChangeArrowheads="1"/>
          </p:cNvSpPr>
          <p:nvPr/>
        </p:nvSpPr>
        <p:spPr bwMode="auto">
          <a:xfrm>
            <a:off x="250825" y="1844675"/>
            <a:ext cx="2233613" cy="822325"/>
          </a:xfrm>
          <a:prstGeom prst="rect">
            <a:avLst/>
          </a:prstGeom>
          <a:solidFill>
            <a:srgbClr val="D5F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EXTREMO NO REDUCTOR</a:t>
            </a:r>
            <a:endParaRPr lang="es-ES" altLang="es-AR" sz="2400"/>
          </a:p>
        </p:txBody>
      </p:sp>
      <p:sp>
        <p:nvSpPr>
          <p:cNvPr id="8198" name="Text Box 57"/>
          <p:cNvSpPr txBox="1">
            <a:spLocks noChangeArrowheads="1"/>
          </p:cNvSpPr>
          <p:nvPr/>
        </p:nvSpPr>
        <p:spPr bwMode="auto">
          <a:xfrm>
            <a:off x="1116013" y="3644900"/>
            <a:ext cx="3455987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Molécula de glucógeno</a:t>
            </a:r>
            <a:endParaRPr lang="es-ES" altLang="es-AR" sz="2400"/>
          </a:p>
        </p:txBody>
      </p:sp>
      <p:sp>
        <p:nvSpPr>
          <p:cNvPr id="8199" name="Text Box 58"/>
          <p:cNvSpPr txBox="1">
            <a:spLocks noChangeArrowheads="1"/>
          </p:cNvSpPr>
          <p:nvPr/>
        </p:nvSpPr>
        <p:spPr bwMode="auto">
          <a:xfrm>
            <a:off x="250825" y="4076700"/>
            <a:ext cx="2233613" cy="822325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i="1"/>
              <a:t>Glucógeno fosforilasa</a:t>
            </a:r>
            <a:endParaRPr lang="es-ES" altLang="es-AR" sz="2400" i="1"/>
          </a:p>
        </p:txBody>
      </p:sp>
      <p:sp>
        <p:nvSpPr>
          <p:cNvPr id="8200" name="Line 59"/>
          <p:cNvSpPr>
            <a:spLocks noChangeShapeType="1"/>
          </p:cNvSpPr>
          <p:nvPr/>
        </p:nvSpPr>
        <p:spPr bwMode="auto">
          <a:xfrm>
            <a:off x="2555875" y="4005263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8201" name="Text Box 60"/>
          <p:cNvSpPr txBox="1">
            <a:spLocks noChangeArrowheads="1"/>
          </p:cNvSpPr>
          <p:nvPr/>
        </p:nvSpPr>
        <p:spPr bwMode="auto">
          <a:xfrm>
            <a:off x="179388" y="5851525"/>
            <a:ext cx="2233612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solidFill>
                  <a:srgbClr val="0000FF"/>
                </a:solidFill>
              </a:rPr>
              <a:t>Glu-1-P</a:t>
            </a:r>
            <a:endParaRPr lang="es-ES" altLang="es-AR" sz="2400" b="1">
              <a:solidFill>
                <a:srgbClr val="0000FF"/>
              </a:solidFill>
            </a:endParaRPr>
          </a:p>
        </p:txBody>
      </p:sp>
      <p:sp>
        <p:nvSpPr>
          <p:cNvPr id="8202" name="Text Box 61"/>
          <p:cNvSpPr txBox="1">
            <a:spLocks noChangeArrowheads="1"/>
          </p:cNvSpPr>
          <p:nvPr/>
        </p:nvSpPr>
        <p:spPr bwMode="auto">
          <a:xfrm>
            <a:off x="3851275" y="2319338"/>
            <a:ext cx="1295400" cy="82232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/>
              <a:t>uniones </a:t>
            </a:r>
            <a:r>
              <a:rPr lang="es-ES_tradnl" altLang="es-AR" sz="2400">
                <a:latin typeface="Symbol" pitchFamily="18" charset="2"/>
              </a:rPr>
              <a:t>a</a:t>
            </a:r>
            <a:r>
              <a:rPr lang="es-ES_tradnl" altLang="es-AR" sz="2400"/>
              <a:t>-1,6</a:t>
            </a:r>
            <a:endParaRPr lang="es-ES" altLang="es-AR" sz="2400"/>
          </a:p>
        </p:txBody>
      </p:sp>
      <p:sp>
        <p:nvSpPr>
          <p:cNvPr id="8203" name="Text Box 62"/>
          <p:cNvSpPr txBox="1">
            <a:spLocks noChangeArrowheads="1"/>
          </p:cNvSpPr>
          <p:nvPr/>
        </p:nvSpPr>
        <p:spPr bwMode="auto">
          <a:xfrm>
            <a:off x="5292725" y="1989138"/>
            <a:ext cx="2233613" cy="822325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i="1"/>
              <a:t>Glucógeno transferasa</a:t>
            </a:r>
            <a:endParaRPr lang="es-ES" altLang="es-AR" sz="1800"/>
          </a:p>
        </p:txBody>
      </p:sp>
      <p:sp>
        <p:nvSpPr>
          <p:cNvPr id="8204" name="Text Box 63"/>
          <p:cNvSpPr txBox="1">
            <a:spLocks noChangeArrowheads="1"/>
          </p:cNvSpPr>
          <p:nvPr/>
        </p:nvSpPr>
        <p:spPr bwMode="auto">
          <a:xfrm>
            <a:off x="4356100" y="3789363"/>
            <a:ext cx="2233613" cy="1096962"/>
          </a:xfrm>
          <a:prstGeom prst="rect">
            <a:avLst/>
          </a:prstGeom>
          <a:solidFill>
            <a:srgbClr val="F8F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AR" sz="2400" i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400" i="1"/>
              <a:t>Glucosidasa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1800"/>
          </a:p>
        </p:txBody>
      </p:sp>
      <p:sp>
        <p:nvSpPr>
          <p:cNvPr id="8205" name="Text Box 64"/>
          <p:cNvSpPr txBox="1">
            <a:spLocks noChangeArrowheads="1"/>
          </p:cNvSpPr>
          <p:nvPr/>
        </p:nvSpPr>
        <p:spPr bwMode="auto">
          <a:xfrm>
            <a:off x="7524750" y="4221163"/>
            <a:ext cx="1439863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0000FF"/>
                </a:solidFill>
              </a:rPr>
              <a:t>Glucosa</a:t>
            </a:r>
            <a:endParaRPr lang="es-ES" altLang="es-AR" sz="1800"/>
          </a:p>
        </p:txBody>
      </p:sp>
      <p:sp>
        <p:nvSpPr>
          <p:cNvPr id="8206" name="Rectangle 65"/>
          <p:cNvSpPr>
            <a:spLocks noChangeArrowheads="1"/>
          </p:cNvSpPr>
          <p:nvPr/>
        </p:nvSpPr>
        <p:spPr bwMode="auto">
          <a:xfrm>
            <a:off x="5076825" y="5445125"/>
            <a:ext cx="3240088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8207" name="Line 66"/>
          <p:cNvSpPr>
            <a:spLocks noChangeShapeType="1"/>
          </p:cNvSpPr>
          <p:nvPr/>
        </p:nvSpPr>
        <p:spPr bwMode="auto">
          <a:xfrm>
            <a:off x="6732588" y="3789363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" altLang="es-AR" b="1" dirty="0">
              <a:solidFill>
                <a:schemeClr val="tx2"/>
              </a:solidFill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 dirty="0">
                <a:solidFill>
                  <a:schemeClr val="tx2"/>
                </a:solidFill>
                <a:latin typeface="+mj-lt"/>
              </a:rPr>
              <a:t>REACCIONES DE LA VIA GLUCONEOGENICA</a:t>
            </a:r>
            <a:br>
              <a:rPr lang="es-ES" altLang="es-AR" b="1" dirty="0">
                <a:solidFill>
                  <a:schemeClr val="tx2"/>
                </a:solidFill>
                <a:latin typeface="+mj-lt"/>
              </a:rPr>
            </a:br>
            <a:endParaRPr lang="es-ES" altLang="es-AR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4819" name="Rectangle 3" descr="25%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AR" sz="1800" b="1" dirty="0">
                <a:solidFill>
                  <a:schemeClr val="accent2"/>
                </a:solidFill>
              </a:rPr>
              <a:t>TIENE TRES REACCIONES DIFERENTES A LA VIA GLICOLITICA</a:t>
            </a:r>
          </a:p>
          <a:p>
            <a:pPr eaLnBrk="1" hangingPunct="1"/>
            <a:endParaRPr lang="es-ES" altLang="es-AR" sz="1800" b="1" dirty="0">
              <a:solidFill>
                <a:schemeClr val="accent2"/>
              </a:solidFill>
            </a:endParaRPr>
          </a:p>
          <a:p>
            <a:pPr eaLnBrk="1" hangingPunct="1"/>
            <a:r>
              <a:rPr lang="es-ES" altLang="es-AR" sz="1800" b="1" dirty="0" smtClean="0">
                <a:solidFill>
                  <a:schemeClr val="accent2"/>
                </a:solidFill>
              </a:rPr>
              <a:t>LAS </a:t>
            </a:r>
            <a:r>
              <a:rPr lang="es-ES" altLang="es-AR" sz="1800" b="1" dirty="0">
                <a:solidFill>
                  <a:schemeClr val="accent2"/>
                </a:solidFill>
              </a:rPr>
              <a:t>REACCIONES IRREVERSIBLES </a:t>
            </a:r>
            <a:r>
              <a:rPr lang="es-ES" altLang="es-AR" sz="1800" b="1" dirty="0" smtClean="0">
                <a:solidFill>
                  <a:schemeClr val="accent2"/>
                </a:solidFill>
              </a:rPr>
              <a:t>DE LA VÍA GLICOLÍTICA SON </a:t>
            </a:r>
            <a:r>
              <a:rPr lang="es-ES" altLang="es-AR" sz="1800" b="1" dirty="0" smtClean="0">
                <a:solidFill>
                  <a:schemeClr val="accent2"/>
                </a:solidFill>
              </a:rPr>
              <a:t>SORTEADAS </a:t>
            </a:r>
            <a:r>
              <a:rPr lang="es-ES" altLang="es-AR" sz="1800" b="1" dirty="0" smtClean="0">
                <a:solidFill>
                  <a:schemeClr val="accent2"/>
                </a:solidFill>
              </a:rPr>
              <a:t>POR </a:t>
            </a:r>
            <a:r>
              <a:rPr lang="es-ES" altLang="es-AR" sz="1800" b="1" dirty="0">
                <a:solidFill>
                  <a:schemeClr val="accent2"/>
                </a:solidFill>
              </a:rPr>
              <a:t>TRES ENZIMAS DIFERENTES:</a:t>
            </a:r>
          </a:p>
          <a:p>
            <a:pPr eaLnBrk="1" hangingPunct="1">
              <a:buFontTx/>
              <a:buNone/>
            </a:pPr>
            <a:endParaRPr lang="es-ES" altLang="es-AR" sz="18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 dirty="0">
                <a:solidFill>
                  <a:srgbClr val="FF0000"/>
                </a:solidFill>
              </a:rPr>
              <a:t>PIRUVATO CARBOXILASA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 dirty="0">
                <a:solidFill>
                  <a:srgbClr val="FF0000"/>
                </a:solidFill>
              </a:rPr>
              <a:t>FOSFOENOLPIRUVATO CARBOXIQUINASA</a:t>
            </a:r>
          </a:p>
          <a:p>
            <a:pPr eaLnBrk="1" hangingPunct="1">
              <a:lnSpc>
                <a:spcPct val="140000"/>
              </a:lnSpc>
            </a:pPr>
            <a:r>
              <a:rPr lang="es-ES" altLang="es-AR" sz="1800" b="1" i="1" dirty="0">
                <a:solidFill>
                  <a:srgbClr val="FF0000"/>
                </a:solidFill>
              </a:rPr>
              <a:t>FRUCTOSA-1,6-BISFOSFATASA</a:t>
            </a:r>
          </a:p>
          <a:p>
            <a:pPr eaLnBrk="1" hangingPunct="1"/>
            <a:endParaRPr lang="es-ES" altLang="es-AR" sz="1800" b="1" dirty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es-ES" altLang="es-AR" sz="1800" b="1" dirty="0">
              <a:solidFill>
                <a:schemeClr val="accent2"/>
              </a:solidFill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7772400" cy="1143000"/>
          </a:xfrm>
        </p:spPr>
        <p:txBody>
          <a:bodyPr/>
          <a:lstStyle/>
          <a:p>
            <a:r>
              <a:rPr lang="es-ES" altLang="es-AR" sz="3200" smtClean="0"/>
              <a:t>  </a:t>
            </a:r>
            <a:br>
              <a:rPr lang="es-ES" altLang="es-AR" sz="3200" smtClean="0"/>
            </a:br>
            <a:endParaRPr lang="es-ES" altLang="es-AR" sz="3200" smtClean="0"/>
          </a:p>
        </p:txBody>
      </p:sp>
    </p:spTree>
    <p:extLst>
      <p:ext uri="{BB962C8B-B14F-4D97-AF65-F5344CB8AC3E}">
        <p14:creationId xmlns:p14="http://schemas.microsoft.com/office/powerpoint/2010/main" val="73740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68313" y="404813"/>
            <a:ext cx="8229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FF99FF"/>
              </a:buClr>
              <a:buSzPct val="90000"/>
              <a:buFont typeface="Wingdings" pitchFamily="2" charset="2"/>
              <a:buChar char="v"/>
            </a:pPr>
            <a:r>
              <a:rPr lang="es-CO" altLang="es-AR" sz="2400" b="1">
                <a:solidFill>
                  <a:srgbClr val="FF0000"/>
                </a:solidFill>
              </a:rPr>
              <a:t>Fosforilasa “</a:t>
            </a:r>
            <a:r>
              <a:rPr lang="es-CO" altLang="es-AR" sz="2400" b="1"/>
              <a:t>degradación limitada”: 5 residuos de una rama y 3 de la otra, antes del punto de ramificación.</a:t>
            </a:r>
          </a:p>
          <a:p>
            <a:pPr algn="just" eaLnBrk="1" hangingPunct="1">
              <a:buClr>
                <a:srgbClr val="FF99FF"/>
              </a:buClr>
              <a:buSzPct val="90000"/>
              <a:buFont typeface="Wingdings" pitchFamily="2" charset="2"/>
              <a:buChar char="v"/>
            </a:pPr>
            <a:r>
              <a:rPr lang="es-CO" altLang="es-AR" sz="2400" b="1"/>
              <a:t>Enlaces </a:t>
            </a:r>
            <a:r>
              <a:rPr lang="es-CO" altLang="es-AR" sz="2400" b="1">
                <a:latin typeface="Symbol" pitchFamily="18" charset="2"/>
              </a:rPr>
              <a:t>a(</a:t>
            </a:r>
            <a:r>
              <a:rPr lang="es-CO" altLang="es-AR" sz="2400" b="1"/>
              <a:t>1,6) no susceptibles a fosforilasa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758825" y="2327275"/>
            <a:ext cx="7845425" cy="2528888"/>
            <a:chOff x="478" y="1466"/>
            <a:chExt cx="4942" cy="1593"/>
          </a:xfrm>
        </p:grpSpPr>
        <p:pic>
          <p:nvPicPr>
            <p:cNvPr id="1127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34" t="-1244" b="67650"/>
            <a:stretch>
              <a:fillRect/>
            </a:stretch>
          </p:blipFill>
          <p:spPr bwMode="auto">
            <a:xfrm>
              <a:off x="478" y="1466"/>
              <a:ext cx="4942" cy="1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Oval 5"/>
            <p:cNvSpPr>
              <a:spLocks noChangeArrowheads="1"/>
            </p:cNvSpPr>
            <p:nvPr/>
          </p:nvSpPr>
          <p:spPr bwMode="auto">
            <a:xfrm>
              <a:off x="1058" y="2364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2" name="Oval 6"/>
            <p:cNvSpPr>
              <a:spLocks noChangeArrowheads="1"/>
            </p:cNvSpPr>
            <p:nvPr/>
          </p:nvSpPr>
          <p:spPr bwMode="auto">
            <a:xfrm>
              <a:off x="1674" y="236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3" name="Oval 7"/>
            <p:cNvSpPr>
              <a:spLocks noChangeArrowheads="1"/>
            </p:cNvSpPr>
            <p:nvPr/>
          </p:nvSpPr>
          <p:spPr bwMode="auto">
            <a:xfrm>
              <a:off x="1360" y="2366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4" name="Oval 8"/>
            <p:cNvSpPr>
              <a:spLocks noChangeArrowheads="1"/>
            </p:cNvSpPr>
            <p:nvPr/>
          </p:nvSpPr>
          <p:spPr bwMode="auto">
            <a:xfrm>
              <a:off x="1507" y="1588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5" name="Oval 9"/>
            <p:cNvSpPr>
              <a:spLocks noChangeArrowheads="1"/>
            </p:cNvSpPr>
            <p:nvPr/>
          </p:nvSpPr>
          <p:spPr bwMode="auto">
            <a:xfrm>
              <a:off x="1845" y="159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6" name="Oval 10"/>
            <p:cNvSpPr>
              <a:spLocks noChangeArrowheads="1"/>
            </p:cNvSpPr>
            <p:nvPr/>
          </p:nvSpPr>
          <p:spPr bwMode="auto">
            <a:xfrm>
              <a:off x="573" y="1590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7" name="Oval 11"/>
            <p:cNvSpPr>
              <a:spLocks noChangeArrowheads="1"/>
            </p:cNvSpPr>
            <p:nvPr/>
          </p:nvSpPr>
          <p:spPr bwMode="auto">
            <a:xfrm>
              <a:off x="1189" y="1588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  <p:sp>
          <p:nvSpPr>
            <p:cNvPr id="11278" name="Oval 12"/>
            <p:cNvSpPr>
              <a:spLocks noChangeArrowheads="1"/>
            </p:cNvSpPr>
            <p:nvPr/>
          </p:nvSpPr>
          <p:spPr bwMode="auto">
            <a:xfrm>
              <a:off x="875" y="1592"/>
              <a:ext cx="227" cy="165"/>
            </a:xfrm>
            <a:prstGeom prst="ellipse">
              <a:avLst/>
            </a:prstGeom>
            <a:solidFill>
              <a:srgbClr val="0066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AR" sz="1800"/>
            </a:p>
          </p:txBody>
        </p:sp>
      </p:grpSp>
      <p:pic>
        <p:nvPicPr>
          <p:cNvPr id="8090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3" b="47720"/>
          <a:stretch>
            <a:fillRect/>
          </a:stretch>
        </p:blipFill>
        <p:spPr bwMode="auto">
          <a:xfrm>
            <a:off x="900113" y="4941888"/>
            <a:ext cx="770413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14"/>
          <p:cNvSpPr txBox="1">
            <a:spLocks noChangeArrowheads="1"/>
          </p:cNvSpPr>
          <p:nvPr/>
        </p:nvSpPr>
        <p:spPr bwMode="auto">
          <a:xfrm>
            <a:off x="5200650" y="2797175"/>
            <a:ext cx="955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AR" sz="1800" b="1">
                <a:sym typeface="Symbol" pitchFamily="18" charset="2"/>
              </a:rPr>
              <a:t>(</a:t>
            </a:r>
            <a:r>
              <a:rPr lang="es-CO" altLang="es-AR" sz="1800"/>
              <a:t>1,6)</a:t>
            </a:r>
            <a:endParaRPr lang="es-ES" altLang="es-AR" sz="1800"/>
          </a:p>
        </p:txBody>
      </p:sp>
    </p:spTree>
    <p:extLst>
      <p:ext uri="{BB962C8B-B14F-4D97-AF65-F5344CB8AC3E}">
        <p14:creationId xmlns:p14="http://schemas.microsoft.com/office/powerpoint/2010/main" val="159366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3850" y="260350"/>
            <a:ext cx="84963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s-CO" altLang="es-AR" sz="2200" b="1" u="sng">
                <a:solidFill>
                  <a:srgbClr val="FF0000"/>
                </a:solidFill>
              </a:rPr>
              <a:t>Enzima desramificante:</a:t>
            </a:r>
          </a:p>
          <a:p>
            <a:pPr eaLnBrk="1" hangingPunct="1">
              <a:buFontTx/>
              <a:buNone/>
            </a:pPr>
            <a:r>
              <a:rPr lang="es-CO" altLang="es-AR" sz="2200" b="1">
                <a:solidFill>
                  <a:schemeClr val="accent2"/>
                </a:solidFill>
              </a:rPr>
              <a:t>Actividad transferasa</a:t>
            </a:r>
            <a:r>
              <a:rPr lang="es-CO" altLang="es-AR" sz="2200" b="1">
                <a:solidFill>
                  <a:srgbClr val="FF0000"/>
                </a:solidFill>
              </a:rPr>
              <a:t>: </a:t>
            </a:r>
            <a:r>
              <a:rPr lang="es-CO" altLang="es-AR" sz="2200" b="1"/>
              <a:t>traslada un bloque de 3 residuos desde una rama a la otra</a:t>
            </a:r>
          </a:p>
          <a:p>
            <a:pPr eaLnBrk="1" hangingPunct="1">
              <a:buFontTx/>
              <a:buNone/>
            </a:pPr>
            <a:r>
              <a:rPr lang="es-CO" altLang="es-AR" sz="2200" b="1">
                <a:solidFill>
                  <a:schemeClr val="accent2"/>
                </a:solidFill>
              </a:rPr>
              <a:t>Actividad glucosidasa</a:t>
            </a:r>
            <a:r>
              <a:rPr lang="es-CO" altLang="es-AR" sz="2200" b="1">
                <a:solidFill>
                  <a:srgbClr val="FF0000"/>
                </a:solidFill>
              </a:rPr>
              <a:t>: </a:t>
            </a:r>
            <a:r>
              <a:rPr lang="es-CO" altLang="es-AR" sz="2200" b="1"/>
              <a:t>enlaces </a:t>
            </a:r>
            <a:r>
              <a:rPr lang="es-CO" altLang="es-AR" sz="2200" b="1">
                <a:latin typeface="Symbol" pitchFamily="18" charset="2"/>
              </a:rPr>
              <a:t>a</a:t>
            </a:r>
            <a:r>
              <a:rPr lang="es-CO" altLang="es-AR" sz="2200" b="1"/>
              <a:t>(1,6).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9"/>
          <a:stretch>
            <a:fillRect/>
          </a:stretch>
        </p:blipFill>
        <p:spPr bwMode="auto">
          <a:xfrm>
            <a:off x="755650" y="1989138"/>
            <a:ext cx="72009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Oval 4"/>
          <p:cNvSpPr>
            <a:spLocks noChangeArrowheads="1"/>
          </p:cNvSpPr>
          <p:nvPr/>
        </p:nvSpPr>
        <p:spPr bwMode="auto">
          <a:xfrm>
            <a:off x="4422775" y="217170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5" name="Oval 5"/>
          <p:cNvSpPr>
            <a:spLocks noChangeArrowheads="1"/>
          </p:cNvSpPr>
          <p:nvPr/>
        </p:nvSpPr>
        <p:spPr bwMode="auto">
          <a:xfrm>
            <a:off x="6153150" y="528955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6" name="Oval 6"/>
          <p:cNvSpPr>
            <a:spLocks noChangeArrowheads="1"/>
          </p:cNvSpPr>
          <p:nvPr/>
        </p:nvSpPr>
        <p:spPr bwMode="auto">
          <a:xfrm>
            <a:off x="4425950" y="3784600"/>
            <a:ext cx="263525" cy="238125"/>
          </a:xfrm>
          <a:prstGeom prst="ellipse">
            <a:avLst/>
          </a:prstGeom>
          <a:solidFill>
            <a:srgbClr val="00CC66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7" name="Oval 7"/>
          <p:cNvSpPr>
            <a:spLocks noChangeArrowheads="1"/>
          </p:cNvSpPr>
          <p:nvPr/>
        </p:nvSpPr>
        <p:spPr bwMode="auto">
          <a:xfrm>
            <a:off x="2952750" y="218757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8" name="Oval 8"/>
          <p:cNvSpPr>
            <a:spLocks noChangeArrowheads="1"/>
          </p:cNvSpPr>
          <p:nvPr/>
        </p:nvSpPr>
        <p:spPr bwMode="auto">
          <a:xfrm>
            <a:off x="3930650" y="218440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29" name="Oval 9"/>
          <p:cNvSpPr>
            <a:spLocks noChangeArrowheads="1"/>
          </p:cNvSpPr>
          <p:nvPr/>
        </p:nvSpPr>
        <p:spPr bwMode="auto">
          <a:xfrm>
            <a:off x="3432175" y="219075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0" name="Oval 10"/>
          <p:cNvSpPr>
            <a:spLocks noChangeArrowheads="1"/>
          </p:cNvSpPr>
          <p:nvPr/>
        </p:nvSpPr>
        <p:spPr bwMode="auto">
          <a:xfrm>
            <a:off x="1463675" y="4546600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1" name="Oval 11"/>
          <p:cNvSpPr>
            <a:spLocks noChangeArrowheads="1"/>
          </p:cNvSpPr>
          <p:nvPr/>
        </p:nvSpPr>
        <p:spPr bwMode="auto">
          <a:xfrm>
            <a:off x="2441575" y="454342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2" name="Oval 12"/>
          <p:cNvSpPr>
            <a:spLocks noChangeArrowheads="1"/>
          </p:cNvSpPr>
          <p:nvPr/>
        </p:nvSpPr>
        <p:spPr bwMode="auto">
          <a:xfrm>
            <a:off x="1943100" y="4549775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3" name="Oval 13"/>
          <p:cNvSpPr>
            <a:spLocks noChangeArrowheads="1"/>
          </p:cNvSpPr>
          <p:nvPr/>
        </p:nvSpPr>
        <p:spPr bwMode="auto">
          <a:xfrm>
            <a:off x="1516063" y="6027738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4" name="Oval 14"/>
          <p:cNvSpPr>
            <a:spLocks noChangeArrowheads="1"/>
          </p:cNvSpPr>
          <p:nvPr/>
        </p:nvSpPr>
        <p:spPr bwMode="auto">
          <a:xfrm>
            <a:off x="2493963" y="6024563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  <p:sp>
        <p:nvSpPr>
          <p:cNvPr id="81935" name="Oval 15"/>
          <p:cNvSpPr>
            <a:spLocks noChangeArrowheads="1"/>
          </p:cNvSpPr>
          <p:nvPr/>
        </p:nvSpPr>
        <p:spPr bwMode="auto">
          <a:xfrm>
            <a:off x="1995488" y="6030913"/>
            <a:ext cx="263525" cy="238125"/>
          </a:xfrm>
          <a:prstGeom prst="ellipse">
            <a:avLst/>
          </a:prstGeom>
          <a:solidFill>
            <a:srgbClr val="FF99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AR" sz="1800"/>
          </a:p>
        </p:txBody>
      </p:sp>
    </p:spTree>
    <p:extLst>
      <p:ext uri="{BB962C8B-B14F-4D97-AF65-F5344CB8AC3E}">
        <p14:creationId xmlns:p14="http://schemas.microsoft.com/office/powerpoint/2010/main" val="35742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 animBg="1"/>
      <p:bldP spid="81926" grpId="0" animBg="1"/>
      <p:bldP spid="81927" grpId="0" animBg="1"/>
      <p:bldP spid="81928" grpId="0" animBg="1"/>
      <p:bldP spid="81929" grpId="0" animBg="1"/>
      <p:bldP spid="81930" grpId="0" animBg="1"/>
      <p:bldP spid="81931" grpId="0" animBg="1"/>
      <p:bldP spid="81932" grpId="0" animBg="1"/>
      <p:bldP spid="81933" grpId="0" animBg="1"/>
      <p:bldP spid="81934" grpId="0" animBg="1"/>
      <p:bldP spid="819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3 CuadroTexto"/>
          <p:cNvSpPr txBox="1">
            <a:spLocks noChangeArrowheads="1"/>
          </p:cNvSpPr>
          <p:nvPr/>
        </p:nvSpPr>
        <p:spPr bwMode="auto">
          <a:xfrm>
            <a:off x="15558" y="188640"/>
            <a:ext cx="9131300" cy="1815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AR" altLang="es-AR" sz="2800" b="1" u="sng" dirty="0"/>
              <a:t>FORMACIÓN DE G-6-P</a:t>
            </a:r>
            <a:r>
              <a:rPr lang="es-AR" altLang="es-AR" sz="2800" b="1" u="sng" dirty="0">
                <a:sym typeface="Wingdings" pitchFamily="2" charset="2"/>
              </a:rPr>
              <a:t> </a:t>
            </a:r>
          </a:p>
          <a:p>
            <a:pPr eaLnBrk="1" hangingPunct="1"/>
            <a:endParaRPr lang="es-AR" altLang="es-AR" sz="2800" b="1" dirty="0">
              <a:sym typeface="Wingdings" pitchFamily="2" charset="2"/>
            </a:endParaRPr>
          </a:p>
          <a:p>
            <a:pPr eaLnBrk="1" hangingPunct="1"/>
            <a:r>
              <a:rPr lang="es-AR" altLang="es-AR" sz="2800" b="1" dirty="0">
                <a:sym typeface="Wingdings" pitchFamily="2" charset="2"/>
              </a:rPr>
              <a:t>GLU-1-P   FOSFOGLUCOMUTASA GLU-6-P</a:t>
            </a:r>
          </a:p>
          <a:p>
            <a:pPr eaLnBrk="1" hangingPunct="1"/>
            <a:endParaRPr lang="es-AR" altLang="es-AR" sz="2800" b="1" dirty="0">
              <a:sym typeface="Wingdings" pitchFamily="2" charset="2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26298"/>
            <a:ext cx="4194175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82" y="2571873"/>
            <a:ext cx="7789058" cy="366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Elipse"/>
          <p:cNvSpPr/>
          <p:nvPr/>
        </p:nvSpPr>
        <p:spPr>
          <a:xfrm>
            <a:off x="3275856" y="2852936"/>
            <a:ext cx="1080120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5" name="4 Conector recto de flecha"/>
          <p:cNvCxnSpPr/>
          <p:nvPr/>
        </p:nvCxnSpPr>
        <p:spPr>
          <a:xfrm flipV="1">
            <a:off x="4205863" y="2319845"/>
            <a:ext cx="864096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5037060" y="2135179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0000FF"/>
                </a:solidFill>
              </a:rPr>
              <a:t>Hígado, riñón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11560" y="491188"/>
            <a:ext cx="8400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s-AR" altLang="es-AR" sz="2400" b="1" u="sng" dirty="0" smtClean="0">
                <a:sym typeface="Wingdings" pitchFamily="2" charset="2"/>
              </a:rPr>
              <a:t>FORMACIÓN DE GLUCOSA LIBRE </a:t>
            </a:r>
            <a:endParaRPr lang="es-AR" altLang="es-AR" sz="2400" b="1" i="1" dirty="0" smtClean="0">
              <a:sym typeface="Wingdings" pitchFamily="2" charset="2"/>
            </a:endParaRPr>
          </a:p>
          <a:p>
            <a:pPr eaLnBrk="1" hangingPunct="1"/>
            <a:endParaRPr lang="es-AR" altLang="es-AR" sz="2400" b="1" dirty="0" smtClean="0">
              <a:sym typeface="Wingdings" pitchFamily="2" charset="2"/>
            </a:endParaRPr>
          </a:p>
          <a:p>
            <a:pPr eaLnBrk="1" hangingPunct="1"/>
            <a:r>
              <a:rPr lang="es-AR" altLang="es-AR" sz="2400" b="1" dirty="0" smtClean="0">
                <a:sym typeface="Wingdings" pitchFamily="2" charset="2"/>
              </a:rPr>
              <a:t>G-6-P  GLUCOSA-6-FOSFATASA Glucosa LIBRE + Pi</a:t>
            </a:r>
            <a:endParaRPr lang="es-AR" altLang="es-AR" sz="2400" b="1" dirty="0" smtClean="0"/>
          </a:p>
          <a:p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9467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REGULACION DE LA GLUCOGENOLISIS</a:t>
            </a:r>
          </a:p>
        </p:txBody>
      </p:sp>
      <p:sp>
        <p:nvSpPr>
          <p:cNvPr id="10243" name="Rectangle 3" descr="50%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arenR"/>
            </a:pPr>
            <a:r>
              <a:rPr lang="es-ES" altLang="es-AR" sz="2800" b="1" smtClean="0">
                <a:solidFill>
                  <a:srgbClr val="0000FF"/>
                </a:solidFill>
              </a:rPr>
              <a:t>REGULACION ALOSTERICA</a:t>
            </a:r>
            <a:r>
              <a:rPr lang="es-ES" altLang="es-AR" sz="2800" b="1" smtClean="0">
                <a:solidFill>
                  <a:schemeClr val="accent2"/>
                </a:solidFill>
              </a:rPr>
              <a:t> : </a:t>
            </a:r>
            <a:r>
              <a:rPr lang="es-ES" altLang="es-AR" sz="2800" b="1" smtClean="0">
                <a:solidFill>
                  <a:srgbClr val="FF0000"/>
                </a:solidFill>
              </a:rPr>
              <a:t>AMP</a:t>
            </a:r>
            <a:r>
              <a:rPr lang="es-ES" altLang="es-AR" sz="2800" b="1" smtClean="0">
                <a:solidFill>
                  <a:schemeClr val="accent2"/>
                </a:solidFill>
              </a:rPr>
              <a:t>/ATP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b="1" smtClean="0">
              <a:solidFill>
                <a:schemeClr val="accent2"/>
              </a:solidFill>
            </a:endParaRPr>
          </a:p>
          <a:p>
            <a:pPr marL="609600" indent="-609600" eaLnBrk="1" hangingPunct="1">
              <a:lnSpc>
                <a:spcPct val="145000"/>
              </a:lnSpc>
              <a:buFontTx/>
              <a:buNone/>
            </a:pPr>
            <a:r>
              <a:rPr lang="es-ES" altLang="es-AR" sz="2800" b="1" smtClean="0">
                <a:solidFill>
                  <a:srgbClr val="0000FF"/>
                </a:solidFill>
              </a:rPr>
              <a:t>b)</a:t>
            </a:r>
            <a:r>
              <a:rPr lang="es-ES" altLang="es-AR" sz="2800" b="1" smtClean="0">
                <a:solidFill>
                  <a:schemeClr val="accent2"/>
                </a:solidFill>
              </a:rPr>
              <a:t> </a:t>
            </a:r>
            <a:r>
              <a:rPr lang="es-ES" altLang="es-AR" sz="2800" b="1" smtClean="0">
                <a:solidFill>
                  <a:srgbClr val="0000FF"/>
                </a:solidFill>
              </a:rPr>
              <a:t>REGULACION HORMONAL</a:t>
            </a:r>
            <a:r>
              <a:rPr lang="es-ES" altLang="es-AR" sz="2800" b="1" smtClean="0">
                <a:solidFill>
                  <a:schemeClr val="accent2"/>
                </a:solidFill>
              </a:rPr>
              <a:t>: Intervienen 3 hormonas</a:t>
            </a:r>
          </a:p>
          <a:p>
            <a:pPr marL="609600" indent="-609600" eaLnBrk="1" hangingPunct="1">
              <a:lnSpc>
                <a:spcPct val="145000"/>
              </a:lnSpc>
              <a:buFontTx/>
              <a:buNone/>
            </a:pPr>
            <a:r>
              <a:rPr lang="es-ES" altLang="es-AR" sz="2800" smtClean="0"/>
              <a:t>	1)</a:t>
            </a:r>
            <a:r>
              <a:rPr lang="es-ES" altLang="es-AR" sz="2800" smtClean="0">
                <a:solidFill>
                  <a:srgbClr val="FF0000"/>
                </a:solidFill>
              </a:rPr>
              <a:t>INSULINA</a:t>
            </a:r>
            <a:r>
              <a:rPr lang="es-ES" altLang="es-AR" sz="2800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s-ES" altLang="es-AR" sz="2800" smtClean="0"/>
              <a:t> 	2) </a:t>
            </a:r>
            <a:r>
              <a:rPr lang="es-ES" altLang="es-AR" sz="2800" smtClean="0">
                <a:solidFill>
                  <a:srgbClr val="FF0000"/>
                </a:solidFill>
              </a:rPr>
              <a:t>GLUCAGON </a:t>
            </a:r>
            <a:r>
              <a:rPr lang="es-ES" altLang="es-AR" sz="2800" smtClean="0"/>
              <a:t>(Hepatocito)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s-ES" altLang="es-AR" sz="280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s-ES" altLang="es-AR" sz="2800" smtClean="0"/>
              <a:t> 	3) </a:t>
            </a:r>
            <a:r>
              <a:rPr lang="es-ES" altLang="es-AR" sz="2800" smtClean="0">
                <a:solidFill>
                  <a:srgbClr val="FF0000"/>
                </a:solidFill>
              </a:rPr>
              <a:t>ADRENALINA</a:t>
            </a:r>
            <a:r>
              <a:rPr lang="es-ES" altLang="es-AR" sz="2800" smtClean="0"/>
              <a:t> (Células musculares)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9460" name="Picture 2" descr="fi12p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85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1" name="Text Box 3"/>
            <p:cNvSpPr txBox="1">
              <a:spLocks noChangeArrowheads="1"/>
            </p:cNvSpPr>
            <p:nvPr/>
          </p:nvSpPr>
          <p:spPr bwMode="auto">
            <a:xfrm>
              <a:off x="204" y="164"/>
              <a:ext cx="128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CO" sz="24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itchFamily="34" charset="0"/>
                </a:rPr>
                <a:t>Regulación hormonal</a:t>
              </a:r>
              <a:endParaRPr lang="es-ES" sz="2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9462" name="Text Box 7"/>
            <p:cNvSpPr txBox="1">
              <a:spLocks noChangeArrowheads="1"/>
            </p:cNvSpPr>
            <p:nvPr/>
          </p:nvSpPr>
          <p:spPr bwMode="auto">
            <a:xfrm>
              <a:off x="2747" y="28"/>
              <a:ext cx="949" cy="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Hormona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(primer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0000"/>
                  </a:solidFill>
                </a:rPr>
                <a:t>mensajero)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s-ES_tradnl" altLang="es-AR" sz="1400" b="1">
                <a:solidFill>
                  <a:srgbClr val="FF0000"/>
                </a:solidFill>
              </a:endParaRPr>
            </a:p>
          </p:txBody>
        </p:sp>
        <p:sp>
          <p:nvSpPr>
            <p:cNvPr id="19463" name="Text Box 8"/>
            <p:cNvSpPr txBox="1">
              <a:spLocks noChangeArrowheads="1"/>
            </p:cNvSpPr>
            <p:nvPr/>
          </p:nvSpPr>
          <p:spPr bwMode="auto">
            <a:xfrm>
              <a:off x="3608" y="572"/>
              <a:ext cx="144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Espacio extracelular</a:t>
              </a:r>
            </a:p>
          </p:txBody>
        </p:sp>
        <p:sp>
          <p:nvSpPr>
            <p:cNvPr id="19464" name="Text Box 9"/>
            <p:cNvSpPr txBox="1">
              <a:spLocks noChangeArrowheads="1"/>
            </p:cNvSpPr>
            <p:nvPr/>
          </p:nvSpPr>
          <p:spPr bwMode="auto">
            <a:xfrm>
              <a:off x="2972" y="1752"/>
              <a:ext cx="634" cy="2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Transductor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(Proteína G)</a:t>
              </a:r>
            </a:p>
          </p:txBody>
        </p:sp>
        <p:sp>
          <p:nvSpPr>
            <p:cNvPr id="19465" name="Oval 12"/>
            <p:cNvSpPr>
              <a:spLocks noChangeArrowheads="1"/>
            </p:cNvSpPr>
            <p:nvPr/>
          </p:nvSpPr>
          <p:spPr bwMode="auto">
            <a:xfrm>
              <a:off x="4059" y="2387"/>
              <a:ext cx="726" cy="53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s-AR" sz="1800"/>
            </a:p>
          </p:txBody>
        </p:sp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>
              <a:off x="4105" y="2432"/>
              <a:ext cx="680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AMPc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(segundo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mensajero)</a:t>
              </a:r>
            </a:p>
          </p:txBody>
        </p:sp>
        <p:sp>
          <p:nvSpPr>
            <p:cNvPr id="19467" name="Oval 13"/>
            <p:cNvSpPr>
              <a:spLocks noChangeArrowheads="1"/>
            </p:cNvSpPr>
            <p:nvPr/>
          </p:nvSpPr>
          <p:spPr bwMode="auto">
            <a:xfrm>
              <a:off x="3923" y="1253"/>
              <a:ext cx="636" cy="726"/>
            </a:xfrm>
            <a:prstGeom prst="ellipse">
              <a:avLst/>
            </a:prstGeom>
            <a:solidFill>
              <a:srgbClr val="EDE3F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s-AR" sz="1800"/>
            </a:p>
          </p:txBody>
        </p:sp>
        <p:sp>
          <p:nvSpPr>
            <p:cNvPr id="19468" name="Text Box 10"/>
            <p:cNvSpPr txBox="1">
              <a:spLocks noChangeArrowheads="1"/>
            </p:cNvSpPr>
            <p:nvPr/>
          </p:nvSpPr>
          <p:spPr bwMode="auto">
            <a:xfrm>
              <a:off x="3923" y="1395"/>
              <a:ext cx="589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6600"/>
                  </a:solidFill>
                </a:rPr>
                <a:t>(Adenilato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>
                  <a:solidFill>
                    <a:srgbClr val="FF6600"/>
                  </a:solidFill>
                </a:rPr>
                <a:t>ciclasa)</a:t>
              </a:r>
            </a:p>
          </p:txBody>
        </p:sp>
        <p:sp>
          <p:nvSpPr>
            <p:cNvPr id="19469" name="Text Box 14"/>
            <p:cNvSpPr txBox="1">
              <a:spLocks noChangeArrowheads="1"/>
            </p:cNvSpPr>
            <p:nvPr/>
          </p:nvSpPr>
          <p:spPr bwMode="auto">
            <a:xfrm>
              <a:off x="3787" y="3221"/>
              <a:ext cx="589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Proteína quinasa 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(inactiva)</a:t>
              </a:r>
            </a:p>
          </p:txBody>
        </p:sp>
        <p:sp>
          <p:nvSpPr>
            <p:cNvPr id="19470" name="Text Box 15"/>
            <p:cNvSpPr txBox="1">
              <a:spLocks noChangeArrowheads="1"/>
            </p:cNvSpPr>
            <p:nvPr/>
          </p:nvSpPr>
          <p:spPr bwMode="auto">
            <a:xfrm>
              <a:off x="4377" y="3294"/>
              <a:ext cx="681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Proteína quinasa 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(activa)</a:t>
              </a:r>
            </a:p>
          </p:txBody>
        </p:sp>
        <p:sp>
          <p:nvSpPr>
            <p:cNvPr id="19471" name="Text Box 16"/>
            <p:cNvSpPr txBox="1">
              <a:spLocks noChangeArrowheads="1"/>
            </p:cNvSpPr>
            <p:nvPr/>
          </p:nvSpPr>
          <p:spPr bwMode="auto">
            <a:xfrm>
              <a:off x="4377" y="3856"/>
              <a:ext cx="816" cy="3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/>
                <a:t>Fosforilación de la proteína blanco</a:t>
              </a:r>
            </a:p>
          </p:txBody>
        </p:sp>
        <p:sp>
          <p:nvSpPr>
            <p:cNvPr id="19472" name="Text Box 17"/>
            <p:cNvSpPr txBox="1">
              <a:spLocks noChangeArrowheads="1"/>
            </p:cNvSpPr>
            <p:nvPr/>
          </p:nvSpPr>
          <p:spPr bwMode="auto">
            <a:xfrm>
              <a:off x="2562" y="3884"/>
              <a:ext cx="816" cy="2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>
                  <a:solidFill>
                    <a:srgbClr val="FF0000"/>
                  </a:solidFill>
                </a:rPr>
                <a:t>Respuesta Metabólica</a:t>
              </a:r>
            </a:p>
          </p:txBody>
        </p:sp>
        <p:sp>
          <p:nvSpPr>
            <p:cNvPr id="19473" name="Text Box 18"/>
            <p:cNvSpPr txBox="1">
              <a:spLocks noChangeArrowheads="1"/>
            </p:cNvSpPr>
            <p:nvPr/>
          </p:nvSpPr>
          <p:spPr bwMode="auto">
            <a:xfrm>
              <a:off x="2744" y="2480"/>
              <a:ext cx="952" cy="13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/>
                <a:t>Fosfodiesterasa</a:t>
              </a:r>
            </a:p>
          </p:txBody>
        </p:sp>
        <p:sp>
          <p:nvSpPr>
            <p:cNvPr id="19474" name="Text Box 19"/>
            <p:cNvSpPr txBox="1">
              <a:spLocks noChangeArrowheads="1"/>
            </p:cNvSpPr>
            <p:nvPr/>
          </p:nvSpPr>
          <p:spPr bwMode="auto">
            <a:xfrm>
              <a:off x="1791" y="2840"/>
              <a:ext cx="590" cy="26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>
                  <a:solidFill>
                    <a:srgbClr val="009900"/>
                  </a:solidFill>
                </a:rPr>
                <a:t>Teofilina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 i="1">
                  <a:solidFill>
                    <a:srgbClr val="996633"/>
                  </a:solidFill>
                </a:rPr>
                <a:t>Cafeina</a:t>
              </a:r>
            </a:p>
          </p:txBody>
        </p:sp>
        <p:sp>
          <p:nvSpPr>
            <p:cNvPr id="19475" name="Text Box 20"/>
            <p:cNvSpPr txBox="1">
              <a:spLocks noChangeArrowheads="1"/>
            </p:cNvSpPr>
            <p:nvPr/>
          </p:nvSpPr>
          <p:spPr bwMode="auto">
            <a:xfrm>
              <a:off x="249" y="3793"/>
              <a:ext cx="108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 activador</a:t>
              </a:r>
            </a:p>
          </p:txBody>
        </p:sp>
        <p:sp>
          <p:nvSpPr>
            <p:cNvPr id="19476" name="Text Box 21"/>
            <p:cNvSpPr txBox="1">
              <a:spLocks noChangeArrowheads="1"/>
            </p:cNvSpPr>
            <p:nvPr/>
          </p:nvSpPr>
          <p:spPr bwMode="auto">
            <a:xfrm>
              <a:off x="249" y="4067"/>
              <a:ext cx="1043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Efecto inhibidor</a:t>
              </a:r>
            </a:p>
          </p:txBody>
        </p:sp>
      </p:grpSp>
      <p:sp>
        <p:nvSpPr>
          <p:cNvPr id="19459" name="Rectangle 23"/>
          <p:cNvSpPr>
            <a:spLocks noChangeArrowheads="1"/>
          </p:cNvSpPr>
          <p:nvPr/>
        </p:nvSpPr>
        <p:spPr bwMode="auto">
          <a:xfrm>
            <a:off x="2616200" y="3933825"/>
            <a:ext cx="3241675" cy="165576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</p:spTree>
    <p:extLst>
      <p:ext uri="{BB962C8B-B14F-4D97-AF65-F5344CB8AC3E}">
        <p14:creationId xmlns:p14="http://schemas.microsoft.com/office/powerpoint/2010/main" val="129228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mtClean="0"/>
              <a:t>GLUCOGENO FOSFORILASA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altLang="es-AR" smtClean="0"/>
              <a:t>Es una enzima que se regula covalentemente</a:t>
            </a:r>
          </a:p>
          <a:p>
            <a:pPr eaLnBrk="1" hangingPunct="1"/>
            <a:endParaRPr lang="es-ES" altLang="es-AR" smtClean="0"/>
          </a:p>
          <a:p>
            <a:pPr eaLnBrk="1" hangingPunct="1"/>
            <a:r>
              <a:rPr lang="es-ES" altLang="es-AR" smtClean="0"/>
              <a:t>Es activa cuando está fosforilada</a:t>
            </a:r>
          </a:p>
          <a:p>
            <a:pPr eaLnBrk="1" hangingPunct="1">
              <a:buFontTx/>
              <a:buNone/>
            </a:pPr>
            <a:endParaRPr lang="es-ES" altLang="es-AR" smtClean="0"/>
          </a:p>
          <a:p>
            <a:pPr eaLnBrk="1" hangingPunct="1"/>
            <a:r>
              <a:rPr lang="es-ES" altLang="es-AR" smtClean="0"/>
              <a:t>Es inactiva cuando está desfosforilada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gradFill rotWithShape="1">
            <a:gsLst>
              <a:gs pos="0">
                <a:srgbClr val="4B7475"/>
              </a:gs>
              <a:gs pos="50000">
                <a:srgbClr val="A2FAFC"/>
              </a:gs>
              <a:gs pos="100000">
                <a:srgbClr val="4B7475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4000" smtClean="0"/>
              <a:t>Regulacion covalente de la </a:t>
            </a:r>
            <a:r>
              <a:rPr lang="es-ES" altLang="es-AR" sz="4000" i="1" smtClean="0"/>
              <a:t>glucógeno fosforilasa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altLang="es-AR" sz="2800" b="1" i="1" smtClean="0">
                <a:solidFill>
                  <a:srgbClr val="FF0000"/>
                </a:solidFill>
              </a:rPr>
              <a:t>FOSFORILASA (b)		FOSFORILASA (a)</a:t>
            </a:r>
          </a:p>
          <a:p>
            <a:pPr eaLnBrk="1" hangingPunct="1">
              <a:buFontTx/>
              <a:buNone/>
            </a:pPr>
            <a:r>
              <a:rPr lang="es-ES" altLang="es-AR" sz="2800" b="1" i="1" smtClean="0">
                <a:solidFill>
                  <a:srgbClr val="FF0000"/>
                </a:solidFill>
              </a:rPr>
              <a:t>        </a:t>
            </a:r>
            <a:r>
              <a:rPr lang="es-ES" altLang="es-AR" sz="2800" b="1" i="1" smtClean="0"/>
              <a:t>(inactiva)			  	 (activa)</a:t>
            </a:r>
            <a:endParaRPr lang="es-ES" altLang="es-AR" sz="2800" b="1" i="1" smtClean="0">
              <a:solidFill>
                <a:srgbClr val="FF0000"/>
              </a:solidFill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395288" y="2708275"/>
            <a:ext cx="1223962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1619250" y="2708275"/>
            <a:ext cx="1223963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1619250" y="400526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395288" y="400526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508625" y="299561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6661150" y="2995613"/>
            <a:ext cx="12239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5653088" y="364331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6805613" y="3643313"/>
            <a:ext cx="1223962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>
            <a:off x="5726113" y="2708275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7742238" y="2852738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5510213" y="4149725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7885113" y="4076700"/>
            <a:ext cx="431800" cy="3587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0000FF"/>
                </a:solidFill>
                <a:cs typeface="Arial" charset="0"/>
              </a:rPr>
              <a:t>P</a:t>
            </a: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3203575" y="37163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3492500" y="3716338"/>
            <a:ext cx="503238" cy="2889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12306" name="Oval 18"/>
          <p:cNvSpPr>
            <a:spLocks noChangeArrowheads="1"/>
          </p:cNvSpPr>
          <p:nvPr/>
        </p:nvSpPr>
        <p:spPr bwMode="auto">
          <a:xfrm>
            <a:off x="3995738" y="3933825"/>
            <a:ext cx="1008062" cy="57467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ADP</a:t>
            </a:r>
          </a:p>
        </p:txBody>
      </p:sp>
      <p:sp>
        <p:nvSpPr>
          <p:cNvPr id="12307" name="Oval 19"/>
          <p:cNvSpPr>
            <a:spLocks noChangeArrowheads="1"/>
          </p:cNvSpPr>
          <p:nvPr/>
        </p:nvSpPr>
        <p:spPr bwMode="auto">
          <a:xfrm>
            <a:off x="2987675" y="3933825"/>
            <a:ext cx="1008063" cy="5746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ATP</a:t>
            </a: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 rot="-1222515">
            <a:off x="3594100" y="3206750"/>
            <a:ext cx="288925" cy="503238"/>
          </a:xfrm>
          <a:prstGeom prst="upArrow">
            <a:avLst>
              <a:gd name="adj1" fmla="val 50000"/>
              <a:gd name="adj2" fmla="val 435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2309" name="Rectangle 21" descr="20%"/>
          <p:cNvSpPr>
            <a:spLocks noChangeArrowheads="1"/>
          </p:cNvSpPr>
          <p:nvPr/>
        </p:nvSpPr>
        <p:spPr bwMode="auto">
          <a:xfrm>
            <a:off x="3492500" y="2636838"/>
            <a:ext cx="935038" cy="576262"/>
          </a:xfrm>
          <a:prstGeom prst="rect">
            <a:avLst/>
          </a:prstGeom>
          <a:pattFill prst="pct20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cs typeface="Arial" charset="0"/>
              </a:rPr>
              <a:t>4 Pi</a:t>
            </a:r>
          </a:p>
        </p:txBody>
      </p:sp>
      <p:sp>
        <p:nvSpPr>
          <p:cNvPr id="12310" name="1 CuadroTexto"/>
          <p:cNvSpPr txBox="1">
            <a:spLocks noChangeArrowheads="1"/>
          </p:cNvSpPr>
          <p:nvPr/>
        </p:nvSpPr>
        <p:spPr bwMode="auto">
          <a:xfrm>
            <a:off x="3076575" y="4662488"/>
            <a:ext cx="1838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AR" altLang="es-AR" b="1"/>
              <a:t>FOSFORILASA</a:t>
            </a:r>
          </a:p>
          <a:p>
            <a:pPr algn="ctr" eaLnBrk="1" hangingPunct="1"/>
            <a:r>
              <a:rPr lang="es-AR" altLang="es-AR" b="1"/>
              <a:t>QUINASA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8913"/>
            <a:ext cx="5688012" cy="635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3 CuadroTexto"/>
          <p:cNvSpPr txBox="1">
            <a:spLocks noChangeArrowheads="1"/>
          </p:cNvSpPr>
          <p:nvPr/>
        </p:nvSpPr>
        <p:spPr bwMode="auto">
          <a:xfrm>
            <a:off x="6484938" y="5140325"/>
            <a:ext cx="2654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AR" altLang="es-AR" b="1"/>
              <a:t>GLUCÓGENO </a:t>
            </a:r>
            <a:r>
              <a:rPr lang="es-AR" altLang="es-AR" b="1">
                <a:sym typeface="Wingdings" pitchFamily="2" charset="2"/>
              </a:rPr>
              <a:t> G-1-P</a:t>
            </a:r>
            <a:endParaRPr lang="es-AR" altLang="es-AR" b="1"/>
          </a:p>
        </p:txBody>
      </p:sp>
      <p:cxnSp>
        <p:nvCxnSpPr>
          <p:cNvPr id="8" name="7 Conector recto de flecha"/>
          <p:cNvCxnSpPr/>
          <p:nvPr/>
        </p:nvCxnSpPr>
        <p:spPr>
          <a:xfrm>
            <a:off x="7235825" y="4508500"/>
            <a:ext cx="865188" cy="6318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GLUCOG-regul-ho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73025"/>
            <a:ext cx="5724525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4716463" y="115888"/>
            <a:ext cx="1995487" cy="517525"/>
          </a:xfrm>
          <a:prstGeom prst="rect">
            <a:avLst/>
          </a:prstGeom>
          <a:solidFill>
            <a:srgbClr val="F2E2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/>
              <a:t>Adrenalina (músculo)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400" b="1"/>
              <a:t>Glucag</a:t>
            </a:r>
            <a:r>
              <a:rPr lang="en-US" altLang="es-AR" sz="1400" b="1">
                <a:cs typeface="Arial" charset="0"/>
              </a:rPr>
              <a:t>ó</a:t>
            </a:r>
            <a:r>
              <a:rPr lang="es-ES_tradnl" altLang="es-AR" sz="1400" b="1"/>
              <a:t>n (hígado)</a:t>
            </a:r>
          </a:p>
        </p:txBody>
      </p:sp>
    </p:spTree>
    <p:extLst>
      <p:ext uri="{BB962C8B-B14F-4D97-AF65-F5344CB8AC3E}">
        <p14:creationId xmlns:p14="http://schemas.microsoft.com/office/powerpoint/2010/main" val="25793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9388" y="1074738"/>
            <a:ext cx="47275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74027"/>
                </a:solidFill>
                <a:cs typeface="Arial" charset="0"/>
              </a:rPr>
              <a:t>PIRUVATO CARBOXILASA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0825" y="3738563"/>
            <a:ext cx="7610475" cy="519112"/>
          </a:xfrm>
          <a:prstGeom prst="rect">
            <a:avLst/>
          </a:prstGeom>
          <a:solidFill>
            <a:srgbClr val="F5E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  <a:cs typeface="Arial" charset="0"/>
              </a:rPr>
              <a:t>FOSFOENOLPIRUVATO CARBOXIQUINASA</a:t>
            </a:r>
          </a:p>
        </p:txBody>
      </p:sp>
      <p:sp>
        <p:nvSpPr>
          <p:cNvPr id="35844" name="Text Box 4" descr="25%"/>
          <p:cNvSpPr txBox="1">
            <a:spLocks noChangeArrowheads="1"/>
          </p:cNvSpPr>
          <p:nvPr/>
        </p:nvSpPr>
        <p:spPr bwMode="auto">
          <a:xfrm>
            <a:off x="250825" y="1989138"/>
            <a:ext cx="7921625" cy="369887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 +  H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O		                     OXALACETATO + H</a:t>
            </a:r>
            <a:r>
              <a:rPr lang="es-ES" altLang="es-AR" sz="1800" b="1" baseline="30000">
                <a:cs typeface="Arial" charset="0"/>
              </a:rPr>
              <a:t>+</a:t>
            </a:r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4067175" y="220503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6" name="Oval 7"/>
          <p:cNvSpPr>
            <a:spLocks noChangeArrowheads="1"/>
          </p:cNvSpPr>
          <p:nvPr/>
        </p:nvSpPr>
        <p:spPr bwMode="auto">
          <a:xfrm>
            <a:off x="5076825" y="2779713"/>
            <a:ext cx="1439863" cy="5048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ADP+ Pi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4140200" y="2493963"/>
            <a:ext cx="1223963" cy="360362"/>
          </a:xfrm>
          <a:prstGeom prst="curvedDownArrow">
            <a:avLst>
              <a:gd name="adj1" fmla="val 67930"/>
              <a:gd name="adj2" fmla="val 13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48" name="Text Box 9" descr="20%"/>
          <p:cNvSpPr txBox="1">
            <a:spLocks noChangeArrowheads="1"/>
          </p:cNvSpPr>
          <p:nvPr/>
        </p:nvSpPr>
        <p:spPr bwMode="auto">
          <a:xfrm rot="-924646">
            <a:off x="4364038" y="1482725"/>
            <a:ext cx="1295400" cy="466725"/>
          </a:xfrm>
          <a:prstGeom prst="rect">
            <a:avLst/>
          </a:prstGeom>
          <a:pattFill prst="pct20">
            <a:fgClr>
              <a:srgbClr val="A2FAF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biotina</a:t>
            </a:r>
          </a:p>
        </p:txBody>
      </p:sp>
      <p:sp>
        <p:nvSpPr>
          <p:cNvPr id="35849" name="Text Box 10" descr="25%"/>
          <p:cNvSpPr txBox="1">
            <a:spLocks noChangeArrowheads="1"/>
          </p:cNvSpPr>
          <p:nvPr/>
        </p:nvSpPr>
        <p:spPr bwMode="auto">
          <a:xfrm>
            <a:off x="73025" y="4797425"/>
            <a:ext cx="8315325" cy="86360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OXALACETATO 	                             FOSFOENOLPIRUVATO + CO</a:t>
            </a:r>
            <a:r>
              <a:rPr lang="es-ES" altLang="es-AR" sz="1800" b="1" baseline="-25000">
                <a:cs typeface="Arial" charset="0"/>
              </a:rPr>
              <a:t>2</a:t>
            </a:r>
            <a:r>
              <a:rPr lang="es-ES" altLang="es-AR" sz="1800" b="1">
                <a:cs typeface="Arial" charset="0"/>
              </a:rPr>
              <a:t> 	</a:t>
            </a:r>
            <a:endParaRPr lang="es-ES" altLang="es-AR" sz="1800" b="1" baseline="30000">
              <a:cs typeface="Arial" charset="0"/>
            </a:endParaRPr>
          </a:p>
        </p:txBody>
      </p:sp>
      <p:sp>
        <p:nvSpPr>
          <p:cNvPr id="35850" name="Oval 13"/>
          <p:cNvSpPr>
            <a:spLocks noChangeArrowheads="1"/>
          </p:cNvSpPr>
          <p:nvPr/>
        </p:nvSpPr>
        <p:spPr bwMode="auto">
          <a:xfrm>
            <a:off x="3276600" y="2706688"/>
            <a:ext cx="1439863" cy="504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35851" name="Text Box 15"/>
          <p:cNvSpPr txBox="1">
            <a:spLocks noChangeArrowheads="1"/>
          </p:cNvSpPr>
          <p:nvPr/>
        </p:nvSpPr>
        <p:spPr bwMode="auto">
          <a:xfrm>
            <a:off x="6227763" y="1122363"/>
            <a:ext cx="2665412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ENZIMA MITOCONDRIAL</a:t>
            </a:r>
          </a:p>
        </p:txBody>
      </p:sp>
      <p:sp>
        <p:nvSpPr>
          <p:cNvPr id="35852" name="Text Box 16"/>
          <p:cNvSpPr txBox="1">
            <a:spLocks noChangeArrowheads="1"/>
          </p:cNvSpPr>
          <p:nvPr/>
        </p:nvSpPr>
        <p:spPr bwMode="auto">
          <a:xfrm>
            <a:off x="179388" y="2852738"/>
            <a:ext cx="2663825" cy="466725"/>
          </a:xfrm>
          <a:prstGeom prst="rect">
            <a:avLst/>
          </a:prstGeom>
          <a:solidFill>
            <a:srgbClr val="F5E1A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(+) Acetil-CoA</a:t>
            </a:r>
          </a:p>
        </p:txBody>
      </p:sp>
      <p:sp>
        <p:nvSpPr>
          <p:cNvPr id="35853" name="Text Box 17"/>
          <p:cNvSpPr txBox="1">
            <a:spLocks noChangeArrowheads="1"/>
          </p:cNvSpPr>
          <p:nvPr/>
        </p:nvSpPr>
        <p:spPr bwMode="auto">
          <a:xfrm>
            <a:off x="4716463" y="5805488"/>
            <a:ext cx="4103687" cy="83185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ISOENZIMAS CITOSOLICA Y MITOCONDRIAL</a:t>
            </a:r>
          </a:p>
        </p:txBody>
      </p:sp>
      <p:sp>
        <p:nvSpPr>
          <p:cNvPr id="35854" name="Rectangle 18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424863" cy="6477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>
                <a:solidFill>
                  <a:schemeClr val="tx1"/>
                </a:solidFill>
              </a:rPr>
              <a:t>BIOSINTESIS DE FOSFOENOLPIRUVATO</a:t>
            </a:r>
          </a:p>
        </p:txBody>
      </p:sp>
      <p:sp>
        <p:nvSpPr>
          <p:cNvPr id="35855" name="Oval 6"/>
          <p:cNvSpPr>
            <a:spLocks noChangeArrowheads="1"/>
          </p:cNvSpPr>
          <p:nvPr/>
        </p:nvSpPr>
        <p:spPr bwMode="auto">
          <a:xfrm>
            <a:off x="1116013" y="5553075"/>
            <a:ext cx="1484312" cy="5302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35856" name="AutoShape 12"/>
          <p:cNvSpPr>
            <a:spLocks noChangeArrowheads="1"/>
          </p:cNvSpPr>
          <p:nvPr/>
        </p:nvSpPr>
        <p:spPr bwMode="auto">
          <a:xfrm>
            <a:off x="2465388" y="5084763"/>
            <a:ext cx="1314450" cy="539750"/>
          </a:xfrm>
          <a:prstGeom prst="curvedDownArrow">
            <a:avLst>
              <a:gd name="adj1" fmla="val 48706"/>
              <a:gd name="adj2" fmla="val 9741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5857" name="Oval 14"/>
          <p:cNvSpPr>
            <a:spLocks noChangeArrowheads="1"/>
          </p:cNvSpPr>
          <p:nvPr/>
        </p:nvSpPr>
        <p:spPr bwMode="auto">
          <a:xfrm>
            <a:off x="3132138" y="5624513"/>
            <a:ext cx="1484312" cy="530225"/>
          </a:xfrm>
          <a:prstGeom prst="ellipse">
            <a:avLst/>
          </a:prstGeom>
          <a:solidFill>
            <a:srgbClr val="ECB2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GDP</a:t>
            </a:r>
          </a:p>
        </p:txBody>
      </p:sp>
      <p:sp>
        <p:nvSpPr>
          <p:cNvPr id="35858" name="Line 11"/>
          <p:cNvSpPr>
            <a:spLocks noChangeShapeType="1"/>
          </p:cNvSpPr>
          <p:nvPr/>
        </p:nvSpPr>
        <p:spPr bwMode="auto">
          <a:xfrm>
            <a:off x="2555875" y="5084763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576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700213"/>
            <a:ext cx="8207375" cy="4897437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ES" sz="2800" b="1" u="sng" dirty="0" smtClean="0"/>
              <a:t>Cuando BAJAN los niveles de glucosa sanguínea </a:t>
            </a:r>
            <a:r>
              <a:rPr lang="es-ES" sz="2800" b="1" dirty="0" smtClean="0"/>
              <a:t>(GLUCEMIA)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Se libera glucagón</a:t>
            </a:r>
            <a:r>
              <a:rPr lang="es-MX" sz="2800" b="1" dirty="0" smtClean="0"/>
              <a:t> del páncreas</a:t>
            </a:r>
          </a:p>
          <a:p>
            <a:pPr eaLnBrk="1" hangingPunct="1"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Se activa la </a:t>
            </a:r>
            <a:r>
              <a:rPr lang="es-ES" sz="2800" b="1" dirty="0" err="1" smtClean="0"/>
              <a:t>adenilato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ciclasa</a:t>
            </a:r>
            <a:r>
              <a:rPr lang="es-ES" sz="2800" b="1" dirty="0" smtClean="0"/>
              <a:t> y en consecuencia la </a:t>
            </a:r>
            <a:r>
              <a:rPr lang="es-ES" sz="2800" b="1" dirty="0" err="1" smtClean="0"/>
              <a:t>glucogenolisis</a:t>
            </a:r>
            <a:r>
              <a:rPr lang="es-ES" sz="2800" b="1" dirty="0" smtClean="0"/>
              <a:t>.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  <a:p>
            <a:pPr eaLnBrk="1" hangingPunct="1">
              <a:defRPr/>
            </a:pPr>
            <a:r>
              <a:rPr lang="es-ES" sz="2800" b="1" dirty="0" smtClean="0"/>
              <a:t>Sobre glucosa 1-fosfato actúa una </a:t>
            </a:r>
            <a:r>
              <a:rPr lang="es-ES" sz="2800" b="1" i="1" dirty="0" smtClean="0"/>
              <a:t>fosfatasa </a:t>
            </a:r>
            <a:r>
              <a:rPr lang="es-ES" sz="2800" b="1" dirty="0" smtClean="0"/>
              <a:t>y  se libera glucosa libre en sangre.</a:t>
            </a:r>
            <a:endParaRPr lang="es-MX" sz="2800" b="1" dirty="0" smtClean="0"/>
          </a:p>
          <a:p>
            <a:pPr eaLnBrk="1" hangingPunct="1">
              <a:buFontTx/>
              <a:buNone/>
              <a:defRPr/>
            </a:pPr>
            <a:endParaRPr lang="es-ES" sz="2800" b="1" dirty="0" smtClean="0"/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749797"/>
              </a:gs>
              <a:gs pos="50000">
                <a:srgbClr val="A8DADA"/>
              </a:gs>
              <a:gs pos="100000">
                <a:srgbClr val="C8FFFF"/>
              </a:gs>
            </a:gsLst>
            <a:lin ang="5400000" scaled="1"/>
          </a:gra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Cuando y como se regula en HIGADO??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descr="25%"/>
          <p:cNvSpPr>
            <a:spLocks noChangeArrowheads="1"/>
          </p:cNvSpPr>
          <p:nvPr/>
        </p:nvSpPr>
        <p:spPr bwMode="auto">
          <a:xfrm>
            <a:off x="468313" y="765175"/>
            <a:ext cx="7559675" cy="4926013"/>
          </a:xfrm>
          <a:prstGeom prst="rect">
            <a:avLst/>
          </a:prstGeom>
          <a:pattFill prst="pct25">
            <a:fgClr>
              <a:srgbClr val="00FFFF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s-ES" altLang="es-AR" u="sng"/>
              <a:t>Cuando </a:t>
            </a:r>
            <a:r>
              <a:rPr lang="es-ES" altLang="es-AR" b="1" u="sng"/>
              <a:t>AUMENTAN </a:t>
            </a:r>
            <a:r>
              <a:rPr lang="es-ES" altLang="es-AR" u="sng"/>
              <a:t>los niveles de glucosa sanguíne</a:t>
            </a:r>
            <a:r>
              <a:rPr lang="es-MX" altLang="es-AR" u="sng"/>
              <a:t>a</a:t>
            </a:r>
          </a:p>
          <a:p>
            <a:pPr algn="ctr" eaLnBrk="1" hangingPunct="1">
              <a:buFontTx/>
              <a:buNone/>
            </a:pPr>
            <a:endParaRPr lang="es-ES" altLang="es-AR" u="sng"/>
          </a:p>
          <a:p>
            <a:pPr eaLnBrk="1" hangingPunct="1"/>
            <a:endParaRPr lang="es-MX" altLang="es-AR"/>
          </a:p>
          <a:p>
            <a:pPr eaLnBrk="1" hangingPunct="1">
              <a:buFontTx/>
              <a:buNone/>
            </a:pPr>
            <a:endParaRPr lang="es-ES" altLang="es-AR"/>
          </a:p>
          <a:p>
            <a:pPr eaLnBrk="1" hangingPunct="1">
              <a:buFontTx/>
              <a:buNone/>
            </a:pPr>
            <a:endParaRPr lang="es-ES" altLang="es-AR"/>
          </a:p>
          <a:p>
            <a:pPr eaLnBrk="1" hangingPunct="1">
              <a:buFontTx/>
              <a:buNone/>
            </a:pPr>
            <a:endParaRPr lang="es-ES" altLang="es-AR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5800" y="1981200"/>
            <a:ext cx="7086600" cy="3516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libera Insulina </a:t>
            </a:r>
            <a:r>
              <a:rPr lang="es-MX" altLang="es-AR"/>
              <a:t>del páncreas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estimula la actividad fosfatasa</a:t>
            </a:r>
            <a:endParaRPr lang="es-MX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MX" altLang="es-AR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/>
              <a:t>Se inhibe la glucógeno fosforilasa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A2FAF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smtClean="0"/>
              <a:t>COMO SE REGULA EN MUSCULO??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76388"/>
            <a:ext cx="8686800" cy="4948237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s-ES" altLang="es-AR" sz="2800" b="1" dirty="0" smtClean="0"/>
              <a:t>Cuando el músculo necesita una rápida provisión de energía</a:t>
            </a:r>
            <a:r>
              <a:rPr lang="es-ES" altLang="es-AR" sz="2800" dirty="0" smtClean="0"/>
              <a:t> (carrera, estados estrés emocional, agresión física)</a:t>
            </a:r>
          </a:p>
          <a:p>
            <a:pPr eaLnBrk="1" hangingPunct="1">
              <a:defRPr/>
            </a:pPr>
            <a:endParaRPr lang="es-ES" altLang="es-AR" sz="2800" dirty="0" smtClean="0"/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Se libera ADRENALINA </a:t>
            </a:r>
          </a:p>
          <a:p>
            <a:pPr eaLnBrk="1" hangingPunct="1">
              <a:defRPr/>
            </a:pP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Aumentan los niveles de </a:t>
            </a:r>
            <a:r>
              <a:rPr lang="es-ES" altLang="es-AR" sz="2800" b="1" dirty="0" err="1" smtClean="0">
                <a:solidFill>
                  <a:schemeClr val="accent2"/>
                </a:solidFill>
              </a:rPr>
              <a:t>AMPc</a:t>
            </a: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marL="0" indent="0" eaLnBrk="1" hangingPunct="1">
              <a:buFontTx/>
              <a:buNone/>
              <a:defRPr/>
            </a:pPr>
            <a:endParaRPr lang="es-ES" altLang="es-AR" sz="2800" b="1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r>
              <a:rPr lang="es-ES" altLang="es-AR" sz="2800" b="1" dirty="0" smtClean="0">
                <a:solidFill>
                  <a:schemeClr val="accent2"/>
                </a:solidFill>
              </a:rPr>
              <a:t>Se activa la enzima y se libera glucosa-1-fosfato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44450"/>
            <a:ext cx="4917405" cy="675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2205038" y="260350"/>
            <a:ext cx="927100" cy="274638"/>
          </a:xfrm>
          <a:prstGeom prst="rect">
            <a:avLst/>
          </a:prstGeom>
          <a:solidFill>
            <a:srgbClr val="F2FD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Músculo</a:t>
            </a: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5957888" y="260350"/>
            <a:ext cx="774700" cy="274638"/>
          </a:xfrm>
          <a:prstGeom prst="rect">
            <a:avLst/>
          </a:prstGeom>
          <a:solidFill>
            <a:srgbClr val="F2E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Hígado</a:t>
            </a:r>
          </a:p>
        </p:txBody>
      </p:sp>
      <p:sp>
        <p:nvSpPr>
          <p:cNvPr id="74761" name="Oval 9"/>
          <p:cNvSpPr>
            <a:spLocks noChangeArrowheads="1"/>
          </p:cNvSpPr>
          <p:nvPr/>
        </p:nvSpPr>
        <p:spPr bwMode="auto">
          <a:xfrm>
            <a:off x="2268538" y="2420938"/>
            <a:ext cx="574675" cy="647700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74762" name="Oval 10"/>
          <p:cNvSpPr>
            <a:spLocks noChangeArrowheads="1"/>
          </p:cNvSpPr>
          <p:nvPr/>
        </p:nvSpPr>
        <p:spPr bwMode="auto">
          <a:xfrm>
            <a:off x="2268538" y="3717925"/>
            <a:ext cx="574675" cy="647700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580063" y="2060575"/>
            <a:ext cx="287337" cy="4321175"/>
            <a:chOff x="3515" y="1298"/>
            <a:chExt cx="181" cy="2722"/>
          </a:xfrm>
        </p:grpSpPr>
        <p:sp>
          <p:nvSpPr>
            <p:cNvPr id="22538" name="Line 11"/>
            <p:cNvSpPr>
              <a:spLocks noChangeShapeType="1"/>
            </p:cNvSpPr>
            <p:nvPr/>
          </p:nvSpPr>
          <p:spPr bwMode="auto">
            <a:xfrm>
              <a:off x="3515" y="1298"/>
              <a:ext cx="0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39" name="Line 12"/>
            <p:cNvSpPr>
              <a:spLocks noChangeShapeType="1"/>
            </p:cNvSpPr>
            <p:nvPr/>
          </p:nvSpPr>
          <p:spPr bwMode="auto">
            <a:xfrm>
              <a:off x="3560" y="1706"/>
              <a:ext cx="0" cy="2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0" name="Line 13"/>
            <p:cNvSpPr>
              <a:spLocks noChangeShapeType="1"/>
            </p:cNvSpPr>
            <p:nvPr/>
          </p:nvSpPr>
          <p:spPr bwMode="auto">
            <a:xfrm>
              <a:off x="3606" y="2160"/>
              <a:ext cx="0" cy="2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1" name="Line 14"/>
            <p:cNvSpPr>
              <a:spLocks noChangeShapeType="1"/>
            </p:cNvSpPr>
            <p:nvPr/>
          </p:nvSpPr>
          <p:spPr bwMode="auto">
            <a:xfrm>
              <a:off x="3696" y="2614"/>
              <a:ext cx="0" cy="5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2542" name="Line 15"/>
            <p:cNvSpPr>
              <a:spLocks noChangeShapeType="1"/>
            </p:cNvSpPr>
            <p:nvPr/>
          </p:nvSpPr>
          <p:spPr bwMode="auto">
            <a:xfrm>
              <a:off x="3696" y="3385"/>
              <a:ext cx="0" cy="6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74769" name="Rectangle 17"/>
          <p:cNvSpPr>
            <a:spLocks noChangeArrowheads="1"/>
          </p:cNvSpPr>
          <p:nvPr/>
        </p:nvSpPr>
        <p:spPr bwMode="auto">
          <a:xfrm>
            <a:off x="3059113" y="5734050"/>
            <a:ext cx="1441450" cy="935038"/>
          </a:xfrm>
          <a:prstGeom prst="rect">
            <a:avLst/>
          </a:prstGeom>
          <a:noFill/>
          <a:ln w="444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74770" name="Rectangle 18"/>
          <p:cNvSpPr>
            <a:spLocks noChangeArrowheads="1"/>
          </p:cNvSpPr>
          <p:nvPr/>
        </p:nvSpPr>
        <p:spPr bwMode="auto">
          <a:xfrm>
            <a:off x="4643438" y="5734050"/>
            <a:ext cx="1152525" cy="719138"/>
          </a:xfrm>
          <a:prstGeom prst="rect">
            <a:avLst/>
          </a:prstGeom>
          <a:noFill/>
          <a:ln w="44450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s-AR" sz="180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3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1" grpId="0" animBg="1"/>
      <p:bldP spid="74762" grpId="0" animBg="1"/>
      <p:bldP spid="74769" grpId="0" animBg="1"/>
      <p:bldP spid="7477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441575" y="404813"/>
            <a:ext cx="4217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Regulación por Insulina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403350" y="1644650"/>
            <a:ext cx="1223963" cy="752475"/>
            <a:chOff x="567" y="709"/>
            <a:chExt cx="771" cy="474"/>
          </a:xfrm>
        </p:grpSpPr>
        <p:sp>
          <p:nvSpPr>
            <p:cNvPr id="23567" name="Line 7"/>
            <p:cNvSpPr>
              <a:spLocks noChangeShapeType="1"/>
            </p:cNvSpPr>
            <p:nvPr/>
          </p:nvSpPr>
          <p:spPr bwMode="auto">
            <a:xfrm>
              <a:off x="567" y="709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3568" name="Text Box 8"/>
            <p:cNvSpPr txBox="1">
              <a:spLocks noChangeArrowheads="1"/>
            </p:cNvSpPr>
            <p:nvPr/>
          </p:nvSpPr>
          <p:spPr bwMode="auto">
            <a:xfrm>
              <a:off x="567" y="795"/>
              <a:ext cx="77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Glucemia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_tradnl" altLang="es-AR" sz="1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843213" y="1787525"/>
            <a:ext cx="2916237" cy="376238"/>
            <a:chOff x="1791" y="936"/>
            <a:chExt cx="1837" cy="237"/>
          </a:xfrm>
        </p:grpSpPr>
        <p:sp>
          <p:nvSpPr>
            <p:cNvPr id="23565" name="Line 10"/>
            <p:cNvSpPr>
              <a:spLocks noChangeShapeType="1"/>
            </p:cNvSpPr>
            <p:nvPr/>
          </p:nvSpPr>
          <p:spPr bwMode="auto">
            <a:xfrm flipV="1">
              <a:off x="1791" y="1072"/>
              <a:ext cx="77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3566" name="Text Box 11"/>
            <p:cNvSpPr txBox="1">
              <a:spLocks noChangeArrowheads="1"/>
            </p:cNvSpPr>
            <p:nvPr/>
          </p:nvSpPr>
          <p:spPr bwMode="auto">
            <a:xfrm>
              <a:off x="2698" y="936"/>
              <a:ext cx="930" cy="237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0033CC"/>
                  </a:solidFill>
                </a:rPr>
                <a:t>PANCREAS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722938" y="1427163"/>
            <a:ext cx="2089150" cy="727075"/>
            <a:chOff x="3605" y="709"/>
            <a:chExt cx="1316" cy="458"/>
          </a:xfrm>
        </p:grpSpPr>
        <p:sp>
          <p:nvSpPr>
            <p:cNvPr id="23563" name="Arc 12"/>
            <p:cNvSpPr>
              <a:spLocks/>
            </p:cNvSpPr>
            <p:nvPr/>
          </p:nvSpPr>
          <p:spPr bwMode="auto">
            <a:xfrm>
              <a:off x="3605" y="709"/>
              <a:ext cx="907" cy="227"/>
            </a:xfrm>
            <a:custGeom>
              <a:avLst/>
              <a:gdLst>
                <a:gd name="T0" fmla="*/ 0 w 43200"/>
                <a:gd name="T1" fmla="*/ 0 h 21600"/>
                <a:gd name="T2" fmla="*/ 0 w 43200"/>
                <a:gd name="T3" fmla="*/ 0 h 21600"/>
                <a:gd name="T4" fmla="*/ 0 w 43200"/>
                <a:gd name="T5" fmla="*/ 0 h 216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21600"/>
                <a:gd name="T11" fmla="*/ 43200 w 432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1600" fill="none" extrusionOk="0">
                  <a:moveTo>
                    <a:pt x="0" y="21511"/>
                  </a:moveTo>
                  <a:cubicBezTo>
                    <a:pt x="49" y="9616"/>
                    <a:pt x="9705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</a:path>
                <a:path w="43200" h="21600" stroke="0" extrusionOk="0">
                  <a:moveTo>
                    <a:pt x="0" y="21511"/>
                  </a:moveTo>
                  <a:cubicBezTo>
                    <a:pt x="49" y="9616"/>
                    <a:pt x="9705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lnTo>
                    <a:pt x="21600" y="21600"/>
                  </a:lnTo>
                  <a:lnTo>
                    <a:pt x="0" y="2151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23564" name="Text Box 14"/>
            <p:cNvSpPr txBox="1">
              <a:spLocks noChangeArrowheads="1"/>
            </p:cNvSpPr>
            <p:nvPr/>
          </p:nvSpPr>
          <p:spPr bwMode="auto">
            <a:xfrm>
              <a:off x="4261" y="936"/>
              <a:ext cx="6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800" b="1">
                  <a:solidFill>
                    <a:srgbClr val="FF0000"/>
                  </a:solidFill>
                </a:rPr>
                <a:t>Insulina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250825" y="2852738"/>
            <a:ext cx="8628063" cy="2306637"/>
            <a:chOff x="158" y="1797"/>
            <a:chExt cx="5435" cy="1453"/>
          </a:xfrm>
        </p:grpSpPr>
        <p:pic>
          <p:nvPicPr>
            <p:cNvPr id="23561" name="Picture 4"/>
            <p:cNvPicPr>
              <a:picLocks noChangeAspect="1" noChangeArrowheads="1"/>
            </p:cNvPicPr>
            <p:nvPr/>
          </p:nvPicPr>
          <p:blipFill>
            <a:blip r:embed="rId2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797"/>
              <a:ext cx="5435" cy="1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2" name="Text Box 17"/>
            <p:cNvSpPr txBox="1">
              <a:spLocks noChangeArrowheads="1"/>
            </p:cNvSpPr>
            <p:nvPr/>
          </p:nvSpPr>
          <p:spPr bwMode="auto">
            <a:xfrm>
              <a:off x="3424" y="2704"/>
              <a:ext cx="628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 i="1">
                  <a:solidFill>
                    <a:srgbClr val="FF0000"/>
                  </a:solidFill>
                </a:rPr>
                <a:t>Fosforilasa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200" b="1" i="1">
                  <a:solidFill>
                    <a:srgbClr val="FF0000"/>
                  </a:solidFill>
                </a:rPr>
                <a:t>fosfatasa</a:t>
              </a:r>
            </a:p>
          </p:txBody>
        </p:sp>
      </p:grpSp>
      <p:sp>
        <p:nvSpPr>
          <p:cNvPr id="75796" name="Rectangle 20"/>
          <p:cNvSpPr>
            <a:spLocks noChangeArrowheads="1"/>
          </p:cNvSpPr>
          <p:nvPr/>
        </p:nvSpPr>
        <p:spPr bwMode="auto">
          <a:xfrm>
            <a:off x="5580063" y="3357563"/>
            <a:ext cx="647700" cy="35877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s-AR" sz="1800"/>
          </a:p>
        </p:txBody>
      </p:sp>
      <p:sp>
        <p:nvSpPr>
          <p:cNvPr id="23560" name="15 Rectángulo"/>
          <p:cNvSpPr>
            <a:spLocks noChangeArrowheads="1"/>
          </p:cNvSpPr>
          <p:nvPr/>
        </p:nvSpPr>
        <p:spPr bwMode="auto">
          <a:xfrm>
            <a:off x="714375" y="1233488"/>
            <a:ext cx="2292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>
                <a:solidFill>
                  <a:srgbClr val="FF0000"/>
                </a:solidFill>
              </a:rPr>
              <a:t>Luego de una comida</a:t>
            </a:r>
          </a:p>
        </p:txBody>
      </p:sp>
    </p:spTree>
    <p:extLst>
      <p:ext uri="{BB962C8B-B14F-4D97-AF65-F5344CB8AC3E}">
        <p14:creationId xmlns:p14="http://schemas.microsoft.com/office/powerpoint/2010/main" val="34591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Biosíntesis de Glucógeno</a:t>
            </a:r>
            <a:endParaRPr lang="es-ES" dirty="0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483768" y="2844225"/>
            <a:ext cx="3960440" cy="584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b="1" dirty="0" err="1" smtClean="0"/>
              <a:t>Glucogenogénesis</a:t>
            </a:r>
            <a:endParaRPr lang="es-ES" altLang="es-AR" b="1" dirty="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615888" y="4633565"/>
            <a:ext cx="7696200" cy="9556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 i="1">
                <a:solidFill>
                  <a:srgbClr val="0000FF"/>
                </a:solidFill>
                <a:latin typeface="Times New Roman" pitchFamily="18" charset="0"/>
              </a:rPr>
              <a:t>Los procesos de biosíntesis nunca son la simple inversión de las correspondientes rutas catabólicas</a:t>
            </a:r>
            <a:endParaRPr lang="es-ES" altLang="es-AR" sz="2800" b="1" i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850" y="1879997"/>
            <a:ext cx="8496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 dirty="0">
                <a:solidFill>
                  <a:srgbClr val="0000CC"/>
                </a:solidFill>
              </a:rPr>
              <a:t>El exceso de glucosa es convertido en formas poliméricas (reserva)</a:t>
            </a:r>
            <a:endParaRPr lang="es-ES_tradnl" altLang="es-A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 descr="25%"/>
          <p:cNvSpPr txBox="1">
            <a:spLocks noChangeArrowheads="1"/>
          </p:cNvSpPr>
          <p:nvPr/>
        </p:nvSpPr>
        <p:spPr bwMode="auto">
          <a:xfrm>
            <a:off x="1371600" y="3141663"/>
            <a:ext cx="6705600" cy="83185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i="1"/>
              <a:t>Proceso activo después de una ingesta rica en Hidratos de Carbono</a:t>
            </a:r>
            <a:endParaRPr lang="es-ES" altLang="es-AR" sz="2400" b="1" i="1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68413" y="1844675"/>
            <a:ext cx="6911975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AR" altLang="es-AR" b="1" i="1"/>
              <a:t>Tiene lugar principalmente en los animales superiores.</a:t>
            </a:r>
            <a:endParaRPr lang="es-ES" altLang="es-AR" b="1" i="1"/>
          </a:p>
        </p:txBody>
      </p:sp>
      <p:grpSp>
        <p:nvGrpSpPr>
          <p:cNvPr id="2" name="1 Grupo"/>
          <p:cNvGrpSpPr/>
          <p:nvPr/>
        </p:nvGrpSpPr>
        <p:grpSpPr>
          <a:xfrm>
            <a:off x="864046" y="4430694"/>
            <a:ext cx="8034294" cy="2055813"/>
            <a:chOff x="971550" y="4365625"/>
            <a:chExt cx="8172450" cy="2055813"/>
          </a:xfrm>
        </p:grpSpPr>
        <p:sp>
          <p:nvSpPr>
            <p:cNvPr id="18434" name="Oval 2" descr="25%"/>
            <p:cNvSpPr>
              <a:spLocks noChangeArrowheads="1"/>
            </p:cNvSpPr>
            <p:nvPr/>
          </p:nvSpPr>
          <p:spPr bwMode="auto">
            <a:xfrm>
              <a:off x="4953000" y="4652963"/>
              <a:ext cx="4191000" cy="1676400"/>
            </a:xfrm>
            <a:prstGeom prst="ellipse">
              <a:avLst/>
            </a:prstGeom>
            <a:pattFill prst="pct25">
              <a:fgClr>
                <a:srgbClr val="FFCCC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37" name="Text Box 5" descr="25%"/>
            <p:cNvSpPr txBox="1">
              <a:spLocks noChangeArrowheads="1"/>
            </p:cNvSpPr>
            <p:nvPr/>
          </p:nvSpPr>
          <p:spPr bwMode="auto">
            <a:xfrm>
              <a:off x="971550" y="4365625"/>
              <a:ext cx="2743200" cy="2055813"/>
            </a:xfrm>
            <a:prstGeom prst="rect">
              <a:avLst/>
            </a:prstGeom>
            <a:pattFill prst="pct25">
              <a:fgClr>
                <a:srgbClr val="FFCCCC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/>
                <a:t>PRECURSORES: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s-AR" altLang="es-AR" sz="2400" b="1"/>
                <a:t>GLUCOSA	        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s-AR" altLang="es-AR" sz="2400" b="1"/>
                <a:t>LACTATO	          ALANINA</a:t>
              </a:r>
              <a:endParaRPr lang="es-ES" altLang="es-AR" sz="2400" b="1"/>
            </a:p>
          </p:txBody>
        </p:sp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5645596" y="4759703"/>
              <a:ext cx="3390900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GLU        Glu-6-P             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                </a:t>
              </a:r>
              <a:endParaRPr lang="es-AR" altLang="es-AR" sz="2400" b="1" dirty="0" smtClean="0"/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b="1" dirty="0"/>
                <a:t>	</a:t>
              </a:r>
              <a:r>
                <a:rPr lang="es-AR" altLang="es-AR" sz="2400" b="1" dirty="0" smtClean="0"/>
                <a:t>  Glu-1-P</a:t>
              </a:r>
              <a:endParaRPr lang="es-ES" altLang="es-AR" sz="2400" b="1" dirty="0"/>
            </a:p>
          </p:txBody>
        </p:sp>
        <p:sp>
          <p:nvSpPr>
            <p:cNvPr id="18439" name="AutoShape 7"/>
            <p:cNvSpPr>
              <a:spLocks noChangeArrowheads="1"/>
            </p:cNvSpPr>
            <p:nvPr/>
          </p:nvSpPr>
          <p:spPr bwMode="auto">
            <a:xfrm>
              <a:off x="3810000" y="4953000"/>
              <a:ext cx="914400" cy="381000"/>
            </a:xfrm>
            <a:prstGeom prst="curvedDownArrow">
              <a:avLst>
                <a:gd name="adj1" fmla="val 48000"/>
                <a:gd name="adj2" fmla="val 96000"/>
                <a:gd name="adj3" fmla="val 33333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 rot="759285">
              <a:off x="4753769" y="5440240"/>
              <a:ext cx="20574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AR" altLang="es-AR" sz="2400" dirty="0">
                  <a:solidFill>
                    <a:srgbClr val="FF0000"/>
                  </a:solidFill>
                </a:rPr>
                <a:t>Citoplasma de la célula</a:t>
              </a:r>
              <a:endParaRPr lang="es-ES" altLang="es-AR" sz="2400" dirty="0">
                <a:solidFill>
                  <a:srgbClr val="FF0000"/>
                </a:solidFill>
              </a:endParaRPr>
            </a:p>
          </p:txBody>
        </p:sp>
        <p:sp>
          <p:nvSpPr>
            <p:cNvPr id="18441" name="AutoShape 9"/>
            <p:cNvSpPr>
              <a:spLocks noChangeArrowheads="1"/>
            </p:cNvSpPr>
            <p:nvPr/>
          </p:nvSpPr>
          <p:spPr bwMode="auto">
            <a:xfrm>
              <a:off x="6465887" y="4953000"/>
              <a:ext cx="533400" cy="152400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  <p:sp>
          <p:nvSpPr>
            <p:cNvPr id="18442" name="AutoShape 10"/>
            <p:cNvSpPr>
              <a:spLocks noChangeArrowheads="1"/>
            </p:cNvSpPr>
            <p:nvPr/>
          </p:nvSpPr>
          <p:spPr bwMode="auto">
            <a:xfrm rot="5400000">
              <a:off x="7150546" y="5468333"/>
              <a:ext cx="533400" cy="152400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PE" altLang="es-AR" sz="1800"/>
            </a:p>
          </p:txBody>
        </p:sp>
      </p:grpSp>
      <p:sp>
        <p:nvSpPr>
          <p:cNvPr id="18443" name="Rectangle 11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772400" cy="11430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AR" altLang="es-AR" sz="3200" b="1" smtClean="0">
                <a:solidFill>
                  <a:schemeClr val="accent2"/>
                </a:solidFill>
              </a:rPr>
              <a:t/>
            </a:r>
            <a:br>
              <a:rPr lang="es-AR" altLang="es-AR" sz="3200" b="1" smtClean="0">
                <a:solidFill>
                  <a:schemeClr val="accent2"/>
                </a:solidFill>
              </a:rPr>
            </a:br>
            <a:r>
              <a:rPr lang="es-AR" altLang="es-AR" sz="3200" b="1" smtClean="0">
                <a:solidFill>
                  <a:schemeClr val="accent2"/>
                </a:solidFill>
              </a:rPr>
              <a:t>BIOSINTESIS DE GLUCOGENO GLUCOGENO-GENESIS</a:t>
            </a:r>
            <a:r>
              <a:rPr lang="es-ES" altLang="es-AR" sz="3200" b="1" smtClean="0">
                <a:solidFill>
                  <a:schemeClr val="accent2"/>
                </a:solidFill>
              </a:rPr>
              <a:t/>
            </a:r>
            <a:br>
              <a:rPr lang="es-ES" altLang="es-AR" sz="3200" b="1" smtClean="0">
                <a:solidFill>
                  <a:schemeClr val="accent2"/>
                </a:solidFill>
              </a:rPr>
            </a:br>
            <a:endParaRPr lang="es-ES" altLang="es-AR" sz="3200" b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14400"/>
          </a:xfr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3600" b="1" smtClean="0"/>
              <a:t>GLUCOGENOGENESIS</a:t>
            </a:r>
          </a:p>
        </p:txBody>
      </p:sp>
      <p:sp>
        <p:nvSpPr>
          <p:cNvPr id="19459" name="Rectangle 3" descr="60%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13787" cy="4752975"/>
          </a:xfrm>
          <a:pattFill prst="pct60">
            <a:fgClr>
              <a:srgbClr val="B7FDDF"/>
            </a:fgClr>
            <a:bgClr>
              <a:schemeClr val="bg1"/>
            </a:bgClr>
          </a:patt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La biosíntesis de glucógeno está coordinada recíprocamente con la degradación.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Es una vía importante en hígado y músculo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La UDP-glucosa es el sustrato de la enzima </a:t>
            </a:r>
            <a:r>
              <a:rPr lang="es-ES" altLang="es-AR" sz="2800" b="1" i="1" smtClean="0"/>
              <a:t>glucógeno sintasa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 b="1" i="1" smtClean="0"/>
          </a:p>
          <a:p>
            <a:pPr eaLnBrk="1" hangingPunct="1">
              <a:lnSpc>
                <a:spcPct val="90000"/>
              </a:lnSpc>
            </a:pPr>
            <a:r>
              <a:rPr lang="es-ES" altLang="es-AR" sz="2800" b="1" smtClean="0"/>
              <a:t>Se inicia con glucosa-6-fosfato que se convierte en glucosa-1-fosfato por acción de una </a:t>
            </a:r>
            <a:r>
              <a:rPr lang="es-ES" altLang="es-AR" sz="2800" b="1" i="1" smtClean="0"/>
              <a:t>mutasa.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09538" y="333375"/>
            <a:ext cx="8926512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/>
              <a:t>Enzimas que intervienen en el proceso de sintesis de glucógeno o glucógeno-genesis</a:t>
            </a:r>
            <a:endParaRPr lang="es-ES" altLang="es-AR" b="1"/>
          </a:p>
        </p:txBody>
      </p:sp>
      <p:sp>
        <p:nvSpPr>
          <p:cNvPr id="20483" name="Text Box 3" descr="25%"/>
          <p:cNvSpPr txBox="1">
            <a:spLocks noChangeArrowheads="1"/>
          </p:cNvSpPr>
          <p:nvPr/>
        </p:nvSpPr>
        <p:spPr bwMode="auto">
          <a:xfrm>
            <a:off x="611188" y="2133600"/>
            <a:ext cx="7162800" cy="278447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Fosfoglucomutasa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UDP-glucosa pirofosforilasa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Glucogeno sintasa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b="1" i="1">
                <a:solidFill>
                  <a:srgbClr val="0000FF"/>
                </a:solidFill>
              </a:rPr>
              <a:t>Enzima ramificante</a:t>
            </a:r>
            <a:endParaRPr lang="es-ES" altLang="es-AR" b="1" i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 descr="25%"/>
          <p:cNvSpPr txBox="1">
            <a:spLocks noChangeArrowheads="1"/>
          </p:cNvSpPr>
          <p:nvPr/>
        </p:nvSpPr>
        <p:spPr bwMode="auto">
          <a:xfrm>
            <a:off x="381000" y="381000"/>
            <a:ext cx="8458200" cy="1320800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Fosfoglucomutasa: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/>
              <a:t>GLU-6-P                              GLU-1-P</a:t>
            </a:r>
            <a:endParaRPr lang="es-ES" altLang="es-AR" i="1"/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3048000" y="1219200"/>
            <a:ext cx="1981200" cy="228600"/>
          </a:xfrm>
          <a:prstGeom prst="leftRightArrow">
            <a:avLst>
              <a:gd name="adj1" fmla="val 50000"/>
              <a:gd name="adj2" fmla="val 17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08" name="Text Box 4" descr="25%"/>
          <p:cNvSpPr txBox="1">
            <a:spLocks noChangeArrowheads="1"/>
          </p:cNvSpPr>
          <p:nvPr/>
        </p:nvSpPr>
        <p:spPr bwMode="auto">
          <a:xfrm>
            <a:off x="457200" y="2209800"/>
            <a:ext cx="8458200" cy="10763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UDP-glucosa pirofosforilasa</a:t>
            </a: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/>
              <a:t>GLU-1-P   + UTP                   UDP- GLU + PPi</a:t>
            </a:r>
            <a:endParaRPr lang="es-ES" altLang="es-AR" i="1"/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810000" y="2971800"/>
            <a:ext cx="1981200" cy="228600"/>
          </a:xfrm>
          <a:prstGeom prst="leftRightArrow">
            <a:avLst>
              <a:gd name="adj1" fmla="val 50000"/>
              <a:gd name="adj2" fmla="val 17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10" name="Text Box 6" descr="25%"/>
          <p:cNvSpPr txBox="1">
            <a:spLocks noChangeArrowheads="1"/>
          </p:cNvSpPr>
          <p:nvPr/>
        </p:nvSpPr>
        <p:spPr bwMode="auto">
          <a:xfrm>
            <a:off x="381000" y="3733800"/>
            <a:ext cx="8458200" cy="2800767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 dirty="0">
                <a:solidFill>
                  <a:schemeClr val="accent2"/>
                </a:solidFill>
              </a:rPr>
              <a:t>Glucógeno </a:t>
            </a:r>
            <a:r>
              <a:rPr lang="es-AR" altLang="es-AR" i="1" dirty="0" err="1">
                <a:solidFill>
                  <a:schemeClr val="accent2"/>
                </a:solidFill>
              </a:rPr>
              <a:t>sintasa</a:t>
            </a:r>
            <a:r>
              <a:rPr lang="es-AR" altLang="es-AR" i="1" dirty="0">
                <a:solidFill>
                  <a:schemeClr val="accent2"/>
                </a:solidFill>
              </a:rPr>
              <a:t> </a:t>
            </a:r>
            <a:endParaRPr lang="es-AR" altLang="es-AR" i="1" dirty="0" smtClean="0">
              <a:solidFill>
                <a:schemeClr val="accent2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 dirty="0" smtClean="0"/>
              <a:t>UDP- </a:t>
            </a:r>
            <a:r>
              <a:rPr lang="es-AR" altLang="es-AR" i="1" dirty="0"/>
              <a:t>GLU + Glucógeno (n)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 dirty="0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 dirty="0"/>
              <a:t>                            Glucógeno (n+ 1) + UDP</a:t>
            </a:r>
            <a:endParaRPr lang="es-ES" altLang="es-AR" i="1" dirty="0"/>
          </a:p>
          <a:p>
            <a:pPr>
              <a:spcBef>
                <a:spcPct val="0"/>
              </a:spcBef>
              <a:buFontTx/>
              <a:buNone/>
            </a:pPr>
            <a:endParaRPr lang="es-ES" altLang="es-AR" i="1" dirty="0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2555776" y="5039072"/>
            <a:ext cx="914400" cy="838200"/>
          </a:xfrm>
          <a:prstGeom prst="curvedRightArrow">
            <a:avLst>
              <a:gd name="adj1" fmla="val 20000"/>
              <a:gd name="adj2" fmla="val 40000"/>
              <a:gd name="adj3" fmla="val 36364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 rot="20625083">
            <a:off x="5812195" y="5026852"/>
            <a:ext cx="1584325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/>
              <a:t>Unión </a:t>
            </a:r>
            <a:r>
              <a:rPr lang="es-ES" altLang="es-AR" sz="1800" b="1">
                <a:latin typeface="Symbol" pitchFamily="18" charset="2"/>
              </a:rPr>
              <a:t>a</a:t>
            </a:r>
            <a:r>
              <a:rPr lang="es-ES" altLang="es-AR" sz="1800" b="1"/>
              <a:t>-1,4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descr="25%"/>
          <p:cNvSpPr>
            <a:spLocks noChangeArrowheads="1"/>
          </p:cNvSpPr>
          <p:nvPr/>
        </p:nvSpPr>
        <p:spPr bwMode="auto">
          <a:xfrm>
            <a:off x="539750" y="2349500"/>
            <a:ext cx="8229600" cy="26638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endParaRPr lang="es-ES" altLang="es-AR" sz="2800"/>
          </a:p>
          <a:p>
            <a:pPr eaLnBrk="1" hangingPunct="1">
              <a:buFontTx/>
              <a:buNone/>
            </a:pPr>
            <a:r>
              <a:rPr lang="es-ES" altLang="es-AR" sz="2800" b="1"/>
              <a:t>FRUCTOSA-1,6-BISFOSFATO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 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                </a:t>
            </a:r>
          </a:p>
          <a:p>
            <a:pPr eaLnBrk="1" hangingPunct="1">
              <a:buFontTx/>
              <a:buNone/>
            </a:pPr>
            <a:r>
              <a:rPr lang="es-ES" altLang="es-AR" sz="2800" b="1"/>
              <a:t>           FRUCTOSA-6-FOSFATO  + Pi</a:t>
            </a:r>
          </a:p>
          <a:p>
            <a:pPr eaLnBrk="1" hangingPunct="1"/>
            <a:endParaRPr lang="es-ES" altLang="es-AR" sz="2800" b="1"/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3132138" y="3357563"/>
            <a:ext cx="288925" cy="1079500"/>
          </a:xfrm>
          <a:prstGeom prst="curvedRightArrow">
            <a:avLst>
              <a:gd name="adj1" fmla="val 74725"/>
              <a:gd name="adj2" fmla="val 149451"/>
              <a:gd name="adj3" fmla="val 33333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i="1" smtClean="0">
                <a:solidFill>
                  <a:schemeClr val="tx1"/>
                </a:solidFill>
              </a:rPr>
              <a:t/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r>
              <a:rPr lang="es-ES" altLang="es-AR" sz="3200" b="1" i="1" smtClean="0">
                <a:solidFill>
                  <a:schemeClr val="tx1"/>
                </a:solidFill>
              </a:rPr>
              <a:t>FRUCTOSA-1,6-BISFOSFATASA</a:t>
            </a:r>
            <a:br>
              <a:rPr lang="es-ES" altLang="es-AR" sz="3200" b="1" i="1" smtClean="0">
                <a:solidFill>
                  <a:schemeClr val="tx1"/>
                </a:solidFill>
              </a:rPr>
            </a:br>
            <a:endParaRPr lang="es-ES" altLang="es-AR" sz="3200" b="1" i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80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 descr="25%"/>
          <p:cNvSpPr txBox="1">
            <a:spLocks noChangeArrowheads="1"/>
          </p:cNvSpPr>
          <p:nvPr/>
        </p:nvSpPr>
        <p:spPr bwMode="auto">
          <a:xfrm>
            <a:off x="395288" y="1196975"/>
            <a:ext cx="8458200" cy="253841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AR" altLang="es-AR" i="1">
                <a:solidFill>
                  <a:schemeClr val="accent2"/>
                </a:solidFill>
              </a:rPr>
              <a:t>Enzima ramificante</a:t>
            </a:r>
            <a:r>
              <a:rPr lang="es-AR" altLang="es-AR" i="1"/>
              <a:t> :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r>
              <a:rPr lang="es-AR" altLang="es-AR" i="1"/>
              <a:t>Amilo </a:t>
            </a:r>
            <a:r>
              <a:rPr lang="es-AR" altLang="es-AR" i="1">
                <a:latin typeface="Symbol" pitchFamily="18" charset="2"/>
              </a:rPr>
              <a:t>a</a:t>
            </a:r>
            <a:r>
              <a:rPr lang="es-AR" altLang="es-AR" i="1"/>
              <a:t>(1,4       1,6) glucosil transferasa</a:t>
            </a:r>
          </a:p>
          <a:p>
            <a:pPr>
              <a:spcBef>
                <a:spcPct val="0"/>
              </a:spcBef>
              <a:buFontTx/>
              <a:buNone/>
            </a:pPr>
            <a:endParaRPr lang="es-AR" altLang="es-AR" i="1"/>
          </a:p>
          <a:p>
            <a:pPr>
              <a:spcBef>
                <a:spcPct val="0"/>
              </a:spcBef>
              <a:buFontTx/>
              <a:buNone/>
            </a:pPr>
            <a:endParaRPr lang="es-ES" altLang="es-AR" i="1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50825" y="4437063"/>
            <a:ext cx="8534400" cy="10763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i="1"/>
              <a:t>Forma enlaces glicosídicos </a:t>
            </a:r>
            <a:r>
              <a:rPr lang="es-AR" altLang="es-AR" i="1">
                <a:latin typeface="Symbol" pitchFamily="18" charset="2"/>
              </a:rPr>
              <a:t>a</a:t>
            </a:r>
            <a:r>
              <a:rPr lang="es-AR" altLang="es-AR" i="1"/>
              <a:t>(1,6) para las ramificaciones de la molécula de glucógeno</a:t>
            </a:r>
            <a:endParaRPr lang="es-ES" altLang="es-AR" i="1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2700338" y="2492375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Confeti grande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7772400" cy="1143000"/>
          </a:xfrm>
          <a:pattFill prst="lg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FORMACION DE UDP-Glucosa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4114800" cy="100647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>
                <a:latin typeface="Times New Roman" pitchFamily="18" charset="0"/>
              </a:rPr>
              <a:t>LUIS LELOIR (1906-1988), Premio Nobel en Química Año 1970, discípulo de Houssay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257800" y="1524000"/>
            <a:ext cx="26670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>
                <a:latin typeface="Times New Roman" pitchFamily="18" charset="0"/>
              </a:rPr>
              <a:t>Identificó el papel de UDP- Glu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0" y="2590800"/>
            <a:ext cx="5222875" cy="3884613"/>
            <a:chOff x="0" y="1632"/>
            <a:chExt cx="3290" cy="2447"/>
          </a:xfrm>
        </p:grpSpPr>
        <p:pic>
          <p:nvPicPr>
            <p:cNvPr id="23566" name="Picture 6" descr="udpglu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315" b="43307"/>
            <a:stretch>
              <a:fillRect/>
            </a:stretch>
          </p:blipFill>
          <p:spPr bwMode="auto">
            <a:xfrm>
              <a:off x="144" y="1632"/>
              <a:ext cx="3146" cy="2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Text Box 7"/>
            <p:cNvSpPr txBox="1">
              <a:spLocks noChangeArrowheads="1"/>
            </p:cNvSpPr>
            <p:nvPr/>
          </p:nvSpPr>
          <p:spPr bwMode="auto">
            <a:xfrm>
              <a:off x="96" y="3600"/>
              <a:ext cx="1200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Glucosa-1-fosfato</a:t>
              </a:r>
            </a:p>
          </p:txBody>
        </p:sp>
        <p:sp>
          <p:nvSpPr>
            <p:cNvPr id="23568" name="Text Box 8"/>
            <p:cNvSpPr txBox="1">
              <a:spLocks noChangeArrowheads="1"/>
            </p:cNvSpPr>
            <p:nvPr/>
          </p:nvSpPr>
          <p:spPr bwMode="auto">
            <a:xfrm>
              <a:off x="0" y="2784"/>
              <a:ext cx="1200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Glucosa-6-fosfato</a:t>
              </a:r>
            </a:p>
          </p:txBody>
        </p:sp>
        <p:sp>
          <p:nvSpPr>
            <p:cNvPr id="23569" name="Text Box 9"/>
            <p:cNvSpPr txBox="1">
              <a:spLocks noChangeArrowheads="1"/>
            </p:cNvSpPr>
            <p:nvPr/>
          </p:nvSpPr>
          <p:spPr bwMode="auto">
            <a:xfrm>
              <a:off x="336" y="1680"/>
              <a:ext cx="816" cy="231"/>
            </a:xfrm>
            <a:prstGeom prst="rect">
              <a:avLst/>
            </a:prstGeom>
            <a:solidFill>
              <a:srgbClr val="B7F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Glucosa</a:t>
              </a:r>
            </a:p>
          </p:txBody>
        </p:sp>
        <p:sp>
          <p:nvSpPr>
            <p:cNvPr id="23570" name="Text Box 10"/>
            <p:cNvSpPr txBox="1">
              <a:spLocks noChangeArrowheads="1"/>
            </p:cNvSpPr>
            <p:nvPr/>
          </p:nvSpPr>
          <p:spPr bwMode="auto">
            <a:xfrm>
              <a:off x="1632" y="2256"/>
              <a:ext cx="960" cy="21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 i="1">
                  <a:solidFill>
                    <a:srgbClr val="FF3300"/>
                  </a:solidFill>
                  <a:latin typeface="Times New Roman" pitchFamily="18" charset="0"/>
                </a:rPr>
                <a:t>Hexoquinasa</a:t>
              </a:r>
            </a:p>
          </p:txBody>
        </p:sp>
        <p:sp>
          <p:nvSpPr>
            <p:cNvPr id="23571" name="Text Box 11"/>
            <p:cNvSpPr txBox="1">
              <a:spLocks noChangeArrowheads="1"/>
            </p:cNvSpPr>
            <p:nvPr/>
          </p:nvSpPr>
          <p:spPr bwMode="auto">
            <a:xfrm>
              <a:off x="1440" y="3264"/>
              <a:ext cx="1152" cy="21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600" b="1" i="1">
                  <a:solidFill>
                    <a:srgbClr val="FF3300"/>
                  </a:solidFill>
                  <a:latin typeface="Times New Roman" pitchFamily="18" charset="0"/>
                </a:rPr>
                <a:t>Fosfoglucomutasa</a:t>
              </a:r>
            </a:p>
          </p:txBody>
        </p:sp>
      </p:grpSp>
      <p:grpSp>
        <p:nvGrpSpPr>
          <p:cNvPr id="23558" name="Group 12"/>
          <p:cNvGrpSpPr>
            <a:grpSpLocks/>
          </p:cNvGrpSpPr>
          <p:nvPr/>
        </p:nvGrpSpPr>
        <p:grpSpPr bwMode="auto">
          <a:xfrm>
            <a:off x="4149725" y="3200400"/>
            <a:ext cx="4994275" cy="3338513"/>
            <a:chOff x="2614" y="2016"/>
            <a:chExt cx="3146" cy="2103"/>
          </a:xfrm>
        </p:grpSpPr>
        <p:pic>
          <p:nvPicPr>
            <p:cNvPr id="23559" name="Picture 13" descr="udpglu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40" t="41669" r="19136" b="43285"/>
            <a:stretch>
              <a:fillRect/>
            </a:stretch>
          </p:blipFill>
          <p:spPr bwMode="auto">
            <a:xfrm>
              <a:off x="3504" y="2016"/>
              <a:ext cx="1536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60" name="Group 14"/>
            <p:cNvGrpSpPr>
              <a:grpSpLocks/>
            </p:cNvGrpSpPr>
            <p:nvPr/>
          </p:nvGrpSpPr>
          <p:grpSpPr bwMode="auto">
            <a:xfrm>
              <a:off x="2614" y="2736"/>
              <a:ext cx="3146" cy="1383"/>
              <a:chOff x="2614" y="2736"/>
              <a:chExt cx="3146" cy="1383"/>
            </a:xfrm>
          </p:grpSpPr>
          <p:pic>
            <p:nvPicPr>
              <p:cNvPr id="23561" name="Picture 15" descr="udpglu"/>
              <p:cNvPicPr>
                <a:picLocks noChangeAspect="1" noChangeArrowheads="1"/>
              </p:cNvPicPr>
              <p:nvPr/>
            </p:nvPicPr>
            <p:blipFill>
              <a:blip r:embed="rId2">
                <a:lum bright="-30000" contrast="4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703" b="20122"/>
              <a:stretch>
                <a:fillRect/>
              </a:stretch>
            </p:blipFill>
            <p:spPr bwMode="auto">
              <a:xfrm>
                <a:off x="2614" y="2831"/>
                <a:ext cx="3146" cy="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2" name="Text Box 16"/>
              <p:cNvSpPr txBox="1">
                <a:spLocks noChangeArrowheads="1"/>
              </p:cNvSpPr>
              <p:nvPr/>
            </p:nvSpPr>
            <p:spPr bwMode="auto">
              <a:xfrm>
                <a:off x="3408" y="3888"/>
                <a:ext cx="1200" cy="231"/>
              </a:xfrm>
              <a:prstGeom prst="rect">
                <a:avLst/>
              </a:prstGeom>
              <a:solidFill>
                <a:srgbClr val="B7FD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UDP-Glucosa</a:t>
                </a:r>
              </a:p>
            </p:txBody>
          </p:sp>
          <p:sp>
            <p:nvSpPr>
              <p:cNvPr id="23563" name="Text Box 18"/>
              <p:cNvSpPr txBox="1">
                <a:spLocks noChangeArrowheads="1"/>
              </p:cNvSpPr>
              <p:nvPr/>
            </p:nvSpPr>
            <p:spPr bwMode="auto">
              <a:xfrm>
                <a:off x="4128" y="2736"/>
                <a:ext cx="480" cy="2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000" b="1">
                    <a:solidFill>
                      <a:schemeClr val="accent2"/>
                    </a:solidFill>
                    <a:latin typeface="Times New Roman" pitchFamily="18" charset="0"/>
                  </a:rPr>
                  <a:t>UTP</a:t>
                </a:r>
              </a:p>
            </p:txBody>
          </p:sp>
          <p:sp>
            <p:nvSpPr>
              <p:cNvPr id="23564" name="Text Box 19"/>
              <p:cNvSpPr txBox="1">
                <a:spLocks noChangeArrowheads="1"/>
              </p:cNvSpPr>
              <p:nvPr/>
            </p:nvSpPr>
            <p:spPr bwMode="auto">
              <a:xfrm>
                <a:off x="4224" y="3600"/>
                <a:ext cx="480" cy="2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000" b="1">
                    <a:solidFill>
                      <a:schemeClr val="accent2"/>
                    </a:solidFill>
                    <a:latin typeface="Times New Roman" pitchFamily="18" charset="0"/>
                  </a:rPr>
                  <a:t>UDP</a:t>
                </a:r>
              </a:p>
            </p:txBody>
          </p:sp>
          <p:sp>
            <p:nvSpPr>
              <p:cNvPr id="23565" name="Text Box 20"/>
              <p:cNvSpPr txBox="1">
                <a:spLocks noChangeArrowheads="1"/>
              </p:cNvSpPr>
              <p:nvPr/>
            </p:nvSpPr>
            <p:spPr bwMode="auto">
              <a:xfrm>
                <a:off x="3168" y="3264"/>
                <a:ext cx="432" cy="288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endParaRPr lang="es-PE" altLang="es-AR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" name="2 Flecha derecha"/>
          <p:cNvSpPr/>
          <p:nvPr/>
        </p:nvSpPr>
        <p:spPr>
          <a:xfrm>
            <a:off x="4717405" y="1939925"/>
            <a:ext cx="574675" cy="264939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fi16p9"/>
          <p:cNvPicPr>
            <a:picLocks noChangeAspect="1" noChangeArrowheads="1"/>
          </p:cNvPicPr>
          <p:nvPr/>
        </p:nvPicPr>
        <p:blipFill>
          <a:blip r:embed="rId2">
            <a:lum bright="-66000" contras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205038"/>
            <a:ext cx="6365875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509713" y="3500438"/>
            <a:ext cx="1752600" cy="82232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Times New Roman" pitchFamily="18" charset="0"/>
              </a:rPr>
              <a:t>UDP-glucosa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3871913" y="3514725"/>
            <a:ext cx="4876800" cy="396875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Times New Roman" pitchFamily="18" charset="0"/>
              </a:rPr>
              <a:t>Glucógeno (extremo no reductor)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938713" y="4491038"/>
            <a:ext cx="685800" cy="366712"/>
          </a:xfrm>
          <a:prstGeom prst="rect">
            <a:avLst/>
          </a:prstGeom>
          <a:solidFill>
            <a:srgbClr val="FFF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Times New Roman" pitchFamily="18" charset="0"/>
              </a:rPr>
              <a:t>UDP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5853113" y="4110038"/>
            <a:ext cx="1598612" cy="82232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0000"/>
                </a:solidFill>
                <a:latin typeface="Times New Roman" pitchFamily="18" charset="0"/>
              </a:rPr>
              <a:t>Glucógeno sintasa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900113" y="5862638"/>
            <a:ext cx="1905000" cy="70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Times New Roman" pitchFamily="18" charset="0"/>
              </a:rPr>
              <a:t>Nuevo extremo no reductor</a:t>
            </a:r>
          </a:p>
        </p:txBody>
      </p:sp>
      <p:sp>
        <p:nvSpPr>
          <p:cNvPr id="24584" name="Rectangle 9" descr="Confeti pequeño"/>
          <p:cNvSpPr>
            <a:spLocks noGrp="1" noChangeArrowheads="1"/>
          </p:cNvSpPr>
          <p:nvPr>
            <p:ph type="title"/>
          </p:nvPr>
        </p:nvSpPr>
        <p:spPr>
          <a:pattFill prst="sm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REACCION DE LA GLUCOGENO SINTASA</a:t>
            </a: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2057400" y="35814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7162800" y="3168650"/>
            <a:ext cx="3048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>
                <a:latin typeface="Times New Roman" pitchFamily="18" charset="0"/>
              </a:rPr>
              <a:t>n</a:t>
            </a: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3429000" y="2895600"/>
            <a:ext cx="7620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 b="1"/>
              <a:t>Uridina</a:t>
            </a:r>
          </a:p>
        </p:txBody>
      </p:sp>
      <p:sp>
        <p:nvSpPr>
          <p:cNvPr id="24588" name="Rectangle 13"/>
          <p:cNvSpPr>
            <a:spLocks noChangeArrowheads="1"/>
          </p:cNvSpPr>
          <p:nvPr/>
        </p:nvSpPr>
        <p:spPr bwMode="auto">
          <a:xfrm>
            <a:off x="894272" y="2121336"/>
            <a:ext cx="1447800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4589" name="Rectangle 14"/>
          <p:cNvSpPr>
            <a:spLocks noChangeArrowheads="1"/>
          </p:cNvSpPr>
          <p:nvPr/>
        </p:nvSpPr>
        <p:spPr bwMode="auto">
          <a:xfrm>
            <a:off x="2386013" y="2586038"/>
            <a:ext cx="1905000" cy="9144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4590" name="Text Box 15"/>
          <p:cNvSpPr txBox="1">
            <a:spLocks noChangeArrowheads="1"/>
          </p:cNvSpPr>
          <p:nvPr/>
        </p:nvSpPr>
        <p:spPr bwMode="auto">
          <a:xfrm>
            <a:off x="4800600" y="4114800"/>
            <a:ext cx="7620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200" b="1"/>
              <a:t>Uridina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9888"/>
            <a:ext cx="8351838" cy="623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/>
        </p:nvGrpSpPr>
        <p:grpSpPr>
          <a:xfrm>
            <a:off x="1115616" y="1052736"/>
            <a:ext cx="4831796" cy="5700713"/>
            <a:chOff x="1115616" y="1052736"/>
            <a:chExt cx="4831796" cy="5700713"/>
          </a:xfrm>
        </p:grpSpPr>
        <p:pic>
          <p:nvPicPr>
            <p:cNvPr id="583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052736"/>
              <a:ext cx="4078287" cy="570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3491880" y="1268760"/>
              <a:ext cx="1512168" cy="369332"/>
            </a:xfrm>
            <a:prstGeom prst="rect">
              <a:avLst/>
            </a:prstGeom>
            <a:solidFill>
              <a:srgbClr val="F8FDBB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dirty="0" err="1" smtClean="0"/>
                <a:t>glucogenina</a:t>
              </a:r>
              <a:endParaRPr lang="es-AR" dirty="0"/>
            </a:p>
          </p:txBody>
        </p:sp>
        <p:sp>
          <p:nvSpPr>
            <p:cNvPr id="3" name="2 Rectángulo"/>
            <p:cNvSpPr/>
            <p:nvPr/>
          </p:nvSpPr>
          <p:spPr>
            <a:xfrm>
              <a:off x="3981725" y="4788840"/>
              <a:ext cx="1440160" cy="19562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4435244" y="3851756"/>
              <a:ext cx="1512168" cy="369332"/>
            </a:xfrm>
            <a:prstGeom prst="rect">
              <a:avLst/>
            </a:prstGeom>
            <a:solidFill>
              <a:srgbClr val="F8FDBB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AR" dirty="0" err="1" smtClean="0"/>
                <a:t>glucogenina</a:t>
              </a:r>
              <a:endParaRPr lang="es-AR" dirty="0"/>
            </a:p>
          </p:txBody>
        </p:sp>
      </p:grpSp>
      <p:sp>
        <p:nvSpPr>
          <p:cNvPr id="9" name="8 CuadroTexto"/>
          <p:cNvSpPr txBox="1"/>
          <p:nvPr/>
        </p:nvSpPr>
        <p:spPr>
          <a:xfrm>
            <a:off x="6156176" y="1290240"/>
            <a:ext cx="2661964" cy="4154984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2400" dirty="0" smtClean="0">
                <a:solidFill>
                  <a:srgbClr val="FF0000"/>
                </a:solidFill>
              </a:rPr>
              <a:t>La síntesis de glucógeno requiere de glucógeno preexistente.</a:t>
            </a:r>
          </a:p>
          <a:p>
            <a:r>
              <a:rPr lang="es-AR" sz="2400" dirty="0" smtClean="0">
                <a:solidFill>
                  <a:srgbClr val="FF0000"/>
                </a:solidFill>
              </a:rPr>
              <a:t>Si no hay moléculas de glucógeno, se necesita una proteína:</a:t>
            </a:r>
          </a:p>
          <a:p>
            <a:r>
              <a:rPr lang="es-AR" sz="2400" b="1" dirty="0" smtClean="0">
                <a:solidFill>
                  <a:srgbClr val="FF0000"/>
                </a:solidFill>
              </a:rPr>
              <a:t>GLUCOGENINA</a:t>
            </a:r>
            <a:endParaRPr lang="es-A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4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569325" cy="1143000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3200" b="1" smtClean="0"/>
              <a:t>Gasto Energético en la Glucógeno-génesis</a:t>
            </a:r>
          </a:p>
        </p:txBody>
      </p:sp>
      <p:sp>
        <p:nvSpPr>
          <p:cNvPr id="26627" name="Rectangle 3" descr="25%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  <a:pattFill prst="pct25">
            <a:fgClr>
              <a:srgbClr val="FFCCCC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2400" b="1" smtClean="0"/>
              <a:t>Glucosa-6-P		                  1 ATP</a:t>
            </a:r>
          </a:p>
          <a:p>
            <a:pPr eaLnBrk="1" hangingPunct="1"/>
            <a:endParaRPr lang="es-ES" altLang="es-AR" sz="2400" b="1" smtClean="0"/>
          </a:p>
          <a:p>
            <a:pPr eaLnBrk="1" hangingPunct="1"/>
            <a:r>
              <a:rPr lang="es-ES" altLang="es-AR" sz="2400" b="1" smtClean="0"/>
              <a:t>Activación de glucosa	                  1 UTP </a:t>
            </a:r>
          </a:p>
          <a:p>
            <a:pPr eaLnBrk="1" hangingPunct="1">
              <a:buFontTx/>
              <a:buNone/>
            </a:pPr>
            <a:r>
              <a:rPr lang="es-ES" altLang="es-AR" sz="2400" smtClean="0"/>
              <a:t>    (UDP  +  ATP =   UTP  +  ADP)</a:t>
            </a:r>
          </a:p>
          <a:p>
            <a:pPr eaLnBrk="1" hangingPunct="1">
              <a:buFontTx/>
              <a:buNone/>
            </a:pPr>
            <a:endParaRPr lang="es-ES" altLang="es-AR" sz="2400" smtClean="0"/>
          </a:p>
          <a:p>
            <a:pPr eaLnBrk="1" hangingPunct="1"/>
            <a:r>
              <a:rPr lang="es-ES" altLang="es-AR" sz="2400" b="1" smtClean="0"/>
              <a:t>Hidrólisis PP  a  2 Pi (se rompe una unión de alta energía)</a:t>
            </a:r>
          </a:p>
          <a:p>
            <a:pPr eaLnBrk="1" hangingPunct="1"/>
            <a:endParaRPr lang="es-ES" altLang="es-AR" sz="2400" b="1" smtClean="0"/>
          </a:p>
          <a:p>
            <a:pPr eaLnBrk="1" hangingPunct="1">
              <a:buFontTx/>
              <a:buNone/>
            </a:pPr>
            <a:r>
              <a:rPr lang="es-ES" altLang="es-AR" sz="2400" b="1" smtClean="0"/>
              <a:t>Por la unión de una molécula de glucosa se gastan 2 ATP.</a:t>
            </a: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3419475" y="2133600"/>
            <a:ext cx="180022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4356100" y="2924175"/>
            <a:ext cx="1223963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descr="Confeti grande"/>
          <p:cNvSpPr>
            <a:spLocks noGrp="1" noChangeArrowheads="1"/>
          </p:cNvSpPr>
          <p:nvPr>
            <p:ph type="title"/>
          </p:nvPr>
        </p:nvSpPr>
        <p:spPr>
          <a:pattFill prst="lgConfetti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dirty="0" smtClean="0"/>
              <a:t>Regulación de la </a:t>
            </a:r>
            <a:r>
              <a:rPr lang="es-ES" altLang="es-AR" sz="3600" b="1" dirty="0" err="1" smtClean="0"/>
              <a:t>Glucogenogénesis</a:t>
            </a:r>
            <a:endParaRPr lang="es-ES" altLang="es-AR" sz="3600" b="1" dirty="0" smtClean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971550" y="1700213"/>
            <a:ext cx="6985000" cy="10763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b="1">
                <a:latin typeface="Times New Roman" pitchFamily="18" charset="0"/>
              </a:rPr>
              <a:t>Hay una regulación recíproca entre la glucogenogénesis y la glucogenolisis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447800" y="3962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2400">
              <a:latin typeface="Times New Roman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562600" y="4038600"/>
            <a:ext cx="2895600" cy="1014413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INACTIVA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FF0000"/>
                </a:solidFill>
                <a:latin typeface="Times New Roman" pitchFamily="18" charset="0"/>
              </a:rPr>
              <a:t>ó Menos activa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410200" y="5943600"/>
            <a:ext cx="2057400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accent2"/>
                </a:solidFill>
                <a:latin typeface="Times New Roman" pitchFamily="18" charset="0"/>
              </a:rPr>
              <a:t>ACTIVA</a:t>
            </a:r>
          </a:p>
        </p:txBody>
      </p:sp>
      <p:grpSp>
        <p:nvGrpSpPr>
          <p:cNvPr id="27655" name="Group 7"/>
          <p:cNvGrpSpPr>
            <a:grpSpLocks/>
          </p:cNvGrpSpPr>
          <p:nvPr/>
        </p:nvGrpSpPr>
        <p:grpSpPr bwMode="auto">
          <a:xfrm>
            <a:off x="1600200" y="3733800"/>
            <a:ext cx="2971800" cy="990600"/>
            <a:chOff x="1008" y="2352"/>
            <a:chExt cx="1872" cy="624"/>
          </a:xfrm>
        </p:grpSpPr>
        <p:sp>
          <p:nvSpPr>
            <p:cNvPr id="27666" name="Text Box 8"/>
            <p:cNvSpPr txBox="1">
              <a:spLocks noChangeArrowheads="1"/>
            </p:cNvSpPr>
            <p:nvPr/>
          </p:nvSpPr>
          <p:spPr bwMode="auto">
            <a:xfrm>
              <a:off x="1008" y="2400"/>
              <a:ext cx="1008" cy="5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2400" i="1">
                  <a:latin typeface="Times New Roman" pitchFamily="18" charset="0"/>
                </a:rPr>
                <a:t>Glucogeno sintasa b</a:t>
              </a:r>
            </a:p>
          </p:txBody>
        </p:sp>
        <p:sp>
          <p:nvSpPr>
            <p:cNvPr id="27667" name="Rectangle 9"/>
            <p:cNvSpPr>
              <a:spLocks noChangeArrowheads="1"/>
            </p:cNvSpPr>
            <p:nvPr/>
          </p:nvSpPr>
          <p:spPr bwMode="auto">
            <a:xfrm>
              <a:off x="2160" y="2400"/>
              <a:ext cx="480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CH</a:t>
              </a:r>
              <a:r>
                <a:rPr lang="es-ES" altLang="es-AR" sz="1800" b="1" baseline="-25000">
                  <a:latin typeface="Times New Roman" pitchFamily="18" charset="0"/>
                </a:rPr>
                <a:t>2</a:t>
              </a:r>
              <a:r>
                <a:rPr lang="es-ES" altLang="es-AR" sz="1800" b="1">
                  <a:latin typeface="Times New Roman" pitchFamily="18" charset="0"/>
                </a:rPr>
                <a:t>O-</a:t>
              </a:r>
            </a:p>
          </p:txBody>
        </p:sp>
        <p:sp>
          <p:nvSpPr>
            <p:cNvPr id="27668" name="Rectangle 10"/>
            <p:cNvSpPr>
              <a:spLocks noChangeArrowheads="1"/>
            </p:cNvSpPr>
            <p:nvPr/>
          </p:nvSpPr>
          <p:spPr bwMode="auto">
            <a:xfrm>
              <a:off x="2160" y="2736"/>
              <a:ext cx="480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1800" b="1">
                  <a:latin typeface="Times New Roman" pitchFamily="18" charset="0"/>
                </a:rPr>
                <a:t>CH</a:t>
              </a:r>
              <a:r>
                <a:rPr lang="es-ES" altLang="es-AR" sz="1800" b="1" baseline="-25000">
                  <a:latin typeface="Times New Roman" pitchFamily="18" charset="0"/>
                </a:rPr>
                <a:t>2</a:t>
              </a:r>
              <a:r>
                <a:rPr lang="es-ES" altLang="es-AR" sz="1800" b="1">
                  <a:latin typeface="Times New Roman" pitchFamily="18" charset="0"/>
                </a:rPr>
                <a:t>O-</a:t>
              </a:r>
            </a:p>
          </p:txBody>
        </p:sp>
        <p:sp>
          <p:nvSpPr>
            <p:cNvPr id="27669" name="Oval 11"/>
            <p:cNvSpPr>
              <a:spLocks noChangeArrowheads="1"/>
            </p:cNvSpPr>
            <p:nvPr/>
          </p:nvSpPr>
          <p:spPr bwMode="auto">
            <a:xfrm>
              <a:off x="2640" y="2352"/>
              <a:ext cx="240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400"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27670" name="Oval 12"/>
            <p:cNvSpPr>
              <a:spLocks noChangeArrowheads="1"/>
            </p:cNvSpPr>
            <p:nvPr/>
          </p:nvSpPr>
          <p:spPr bwMode="auto">
            <a:xfrm>
              <a:off x="2640" y="2688"/>
              <a:ext cx="240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AR" sz="2400"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27671" name="Line 13"/>
            <p:cNvSpPr>
              <a:spLocks noChangeShapeType="1"/>
            </p:cNvSpPr>
            <p:nvPr/>
          </p:nvSpPr>
          <p:spPr bwMode="auto">
            <a:xfrm>
              <a:off x="2016" y="24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27672" name="Line 14"/>
            <p:cNvSpPr>
              <a:spLocks noChangeShapeType="1"/>
            </p:cNvSpPr>
            <p:nvPr/>
          </p:nvSpPr>
          <p:spPr bwMode="auto">
            <a:xfrm>
              <a:off x="2016" y="283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1143000" y="5334000"/>
            <a:ext cx="3124200" cy="990600"/>
            <a:chOff x="768" y="3312"/>
            <a:chExt cx="1968" cy="624"/>
          </a:xfrm>
        </p:grpSpPr>
        <p:grpSp>
          <p:nvGrpSpPr>
            <p:cNvPr id="27659" name="Group 16"/>
            <p:cNvGrpSpPr>
              <a:grpSpLocks/>
            </p:cNvGrpSpPr>
            <p:nvPr/>
          </p:nvGrpSpPr>
          <p:grpSpPr bwMode="auto">
            <a:xfrm>
              <a:off x="768" y="3312"/>
              <a:ext cx="1968" cy="624"/>
              <a:chOff x="768" y="3312"/>
              <a:chExt cx="1968" cy="624"/>
            </a:xfrm>
          </p:grpSpPr>
          <p:sp>
            <p:nvSpPr>
              <p:cNvPr id="27661" name="AutoShape 17"/>
              <p:cNvSpPr>
                <a:spLocks noChangeArrowheads="1"/>
              </p:cNvSpPr>
              <p:nvPr/>
            </p:nvSpPr>
            <p:spPr bwMode="auto">
              <a:xfrm>
                <a:off x="768" y="3312"/>
                <a:ext cx="1392" cy="624"/>
              </a:xfrm>
              <a:prstGeom prst="parallelogram">
                <a:avLst>
                  <a:gd name="adj" fmla="val 55769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PE" altLang="es-AR" sz="1800"/>
              </a:p>
            </p:txBody>
          </p:sp>
          <p:sp>
            <p:nvSpPr>
              <p:cNvPr id="27662" name="Text Box 18"/>
              <p:cNvSpPr txBox="1">
                <a:spLocks noChangeArrowheads="1"/>
              </p:cNvSpPr>
              <p:nvPr/>
            </p:nvSpPr>
            <p:spPr bwMode="auto">
              <a:xfrm>
                <a:off x="1008" y="3312"/>
                <a:ext cx="100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s-ES" altLang="es-AR" sz="2400" i="1">
                    <a:latin typeface="Times New Roman" pitchFamily="18" charset="0"/>
                  </a:rPr>
                  <a:t>Glucogeno sintasa a</a:t>
                </a:r>
              </a:p>
            </p:txBody>
          </p:sp>
          <p:sp>
            <p:nvSpPr>
              <p:cNvPr id="27663" name="Rectangle 19"/>
              <p:cNvSpPr>
                <a:spLocks noChangeArrowheads="1"/>
              </p:cNvSpPr>
              <p:nvPr/>
            </p:nvSpPr>
            <p:spPr bwMode="auto">
              <a:xfrm>
                <a:off x="2256" y="3312"/>
                <a:ext cx="48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CH</a:t>
                </a:r>
                <a:r>
                  <a:rPr lang="es-ES" altLang="es-AR" sz="1800" b="1" baseline="-25000">
                    <a:latin typeface="Times New Roman" pitchFamily="18" charset="0"/>
                  </a:rPr>
                  <a:t>2</a:t>
                </a:r>
                <a:r>
                  <a:rPr lang="es-ES" altLang="es-AR" sz="1800" b="1">
                    <a:latin typeface="Times New Roman" pitchFamily="18" charset="0"/>
                  </a:rPr>
                  <a:t>OH</a:t>
                </a:r>
              </a:p>
            </p:txBody>
          </p:sp>
          <p:sp>
            <p:nvSpPr>
              <p:cNvPr id="27664" name="Rectangle 20"/>
              <p:cNvSpPr>
                <a:spLocks noChangeArrowheads="1"/>
              </p:cNvSpPr>
              <p:nvPr/>
            </p:nvSpPr>
            <p:spPr bwMode="auto">
              <a:xfrm>
                <a:off x="2064" y="3648"/>
                <a:ext cx="48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es-AR" sz="1800" b="1">
                    <a:latin typeface="Times New Roman" pitchFamily="18" charset="0"/>
                  </a:rPr>
                  <a:t>CH</a:t>
                </a:r>
                <a:r>
                  <a:rPr lang="es-ES" altLang="es-AR" sz="1800" b="1" baseline="-25000">
                    <a:latin typeface="Times New Roman" pitchFamily="18" charset="0"/>
                  </a:rPr>
                  <a:t>2</a:t>
                </a:r>
                <a:r>
                  <a:rPr lang="es-ES" altLang="es-AR" sz="1800" b="1">
                    <a:latin typeface="Times New Roman" pitchFamily="18" charset="0"/>
                  </a:rPr>
                  <a:t>OH</a:t>
                </a:r>
              </a:p>
            </p:txBody>
          </p:sp>
          <p:sp>
            <p:nvSpPr>
              <p:cNvPr id="27665" name="Line 21"/>
              <p:cNvSpPr>
                <a:spLocks noChangeShapeType="1"/>
              </p:cNvSpPr>
              <p:nvPr/>
            </p:nvSpPr>
            <p:spPr bwMode="auto">
              <a:xfrm>
                <a:off x="2112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27660" name="Line 22"/>
            <p:cNvSpPr>
              <a:spLocks noChangeShapeType="1"/>
            </p:cNvSpPr>
            <p:nvPr/>
          </p:nvSpPr>
          <p:spPr bwMode="auto">
            <a:xfrm>
              <a:off x="1920" y="37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27657" name="AutoShape 23"/>
          <p:cNvSpPr>
            <a:spLocks noChangeArrowheads="1"/>
          </p:cNvSpPr>
          <p:nvPr/>
        </p:nvSpPr>
        <p:spPr bwMode="auto">
          <a:xfrm>
            <a:off x="4419600" y="5486400"/>
            <a:ext cx="1143000" cy="3810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27658" name="AutoShape 24"/>
          <p:cNvSpPr>
            <a:spLocks noChangeArrowheads="1"/>
          </p:cNvSpPr>
          <p:nvPr/>
        </p:nvSpPr>
        <p:spPr bwMode="auto">
          <a:xfrm>
            <a:off x="4800600" y="3886200"/>
            <a:ext cx="609600" cy="304800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 descr="25%"/>
          <p:cNvSpPr txBox="1">
            <a:spLocks noChangeArrowheads="1"/>
          </p:cNvSpPr>
          <p:nvPr/>
        </p:nvSpPr>
        <p:spPr bwMode="auto">
          <a:xfrm>
            <a:off x="1295400" y="3581400"/>
            <a:ext cx="2016125" cy="5286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/>
              <a:t>Hormonal</a:t>
            </a:r>
            <a:endParaRPr lang="es-ES" altLang="es-AR" sz="2800" b="1"/>
          </a:p>
        </p:txBody>
      </p:sp>
      <p:sp>
        <p:nvSpPr>
          <p:cNvPr id="28675" name="Oval 3" descr="20%"/>
          <p:cNvSpPr>
            <a:spLocks noChangeArrowheads="1"/>
          </p:cNvSpPr>
          <p:nvPr/>
        </p:nvSpPr>
        <p:spPr bwMode="auto">
          <a:xfrm>
            <a:off x="3657600" y="2852738"/>
            <a:ext cx="4946650" cy="1711325"/>
          </a:xfrm>
          <a:prstGeom prst="ellipse">
            <a:avLst/>
          </a:prstGeom>
          <a:pattFill prst="pct20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</a:rPr>
              <a:t>(+) Insulina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chemeClr val="accent2"/>
                </a:solidFill>
              </a:rPr>
              <a:t>(-) </a:t>
            </a:r>
            <a:r>
              <a:rPr lang="es-MX" altLang="es-AR" sz="2400" b="1">
                <a:solidFill>
                  <a:schemeClr val="accent2"/>
                </a:solidFill>
              </a:rPr>
              <a:t>Adrenalina ó </a:t>
            </a:r>
            <a:r>
              <a:rPr lang="es-ES" altLang="es-AR" sz="2400" b="1">
                <a:solidFill>
                  <a:schemeClr val="accent2"/>
                </a:solidFill>
              </a:rPr>
              <a:t>Glucagón</a:t>
            </a:r>
          </a:p>
        </p:txBody>
      </p:sp>
      <p:sp>
        <p:nvSpPr>
          <p:cNvPr id="28676" name="Text Box 4"/>
          <p:cNvSpPr>
            <a:spLocks noGrp="1" noChangeArrowheads="1"/>
          </p:cNvSpPr>
          <p:nvPr>
            <p:ph type="title"/>
          </p:nvPr>
        </p:nvSpPr>
        <p:spPr>
          <a:xfrm>
            <a:off x="133350" y="274638"/>
            <a:ext cx="8686800" cy="1143000"/>
          </a:xfrm>
          <a:solidFill>
            <a:srgbClr val="CC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s-AR" altLang="es-AR" sz="3200" b="1" dirty="0" smtClean="0"/>
              <a:t>Regulación de la GLUCÓGENO-GENESIS</a:t>
            </a:r>
            <a:endParaRPr lang="es-ES" altLang="es-AR" sz="3200" b="1" dirty="0" smtClean="0"/>
          </a:p>
        </p:txBody>
      </p:sp>
      <p:sp>
        <p:nvSpPr>
          <p:cNvPr id="28677" name="Text Box 5" descr="25%"/>
          <p:cNvSpPr txBox="1">
            <a:spLocks noChangeArrowheads="1"/>
          </p:cNvSpPr>
          <p:nvPr/>
        </p:nvSpPr>
        <p:spPr bwMode="auto">
          <a:xfrm>
            <a:off x="1219200" y="5410200"/>
            <a:ext cx="2016125" cy="5286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sz="2800" b="1"/>
              <a:t>Alostérica</a:t>
            </a:r>
            <a:endParaRPr lang="es-ES" altLang="es-AR" sz="2800" b="1"/>
          </a:p>
        </p:txBody>
      </p:sp>
      <p:sp>
        <p:nvSpPr>
          <p:cNvPr id="28678" name="Oval 6" descr="20%"/>
          <p:cNvSpPr>
            <a:spLocks noChangeArrowheads="1"/>
          </p:cNvSpPr>
          <p:nvPr/>
        </p:nvSpPr>
        <p:spPr bwMode="auto">
          <a:xfrm>
            <a:off x="4038600" y="4681538"/>
            <a:ext cx="4494213" cy="1711325"/>
          </a:xfrm>
          <a:prstGeom prst="ellipse">
            <a:avLst/>
          </a:prstGeom>
          <a:pattFill prst="pct20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rgbClr val="FF3300"/>
                </a:solidFill>
              </a:rPr>
              <a:t>(+) Glucosa-6-fosfato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chemeClr val="accent2"/>
                </a:solidFill>
              </a:rPr>
              <a:t>(-)Ca</a:t>
            </a:r>
            <a:r>
              <a:rPr lang="es-MX" altLang="es-AR" sz="2400" b="1" baseline="30000">
                <a:solidFill>
                  <a:schemeClr val="accent2"/>
                </a:solidFill>
              </a:rPr>
              <a:t>++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 b="1">
                <a:solidFill>
                  <a:schemeClr val="accent2"/>
                </a:solidFill>
              </a:rPr>
              <a:t>(-) Glucógeno</a:t>
            </a:r>
            <a:endParaRPr lang="es-ES" altLang="es-AR" sz="2400" b="1">
              <a:solidFill>
                <a:schemeClr val="accent2"/>
              </a:solidFill>
            </a:endParaRPr>
          </a:p>
        </p:txBody>
      </p:sp>
      <p:sp>
        <p:nvSpPr>
          <p:cNvPr id="28679" name="Text Box 7" descr="25%"/>
          <p:cNvSpPr txBox="1">
            <a:spLocks noChangeArrowheads="1"/>
          </p:cNvSpPr>
          <p:nvPr/>
        </p:nvSpPr>
        <p:spPr bwMode="auto">
          <a:xfrm>
            <a:off x="2286000" y="2133600"/>
            <a:ext cx="4648200" cy="588963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AR" b="1" i="1"/>
              <a:t>Glucógeno sintasa</a:t>
            </a:r>
            <a:endParaRPr lang="es-ES" altLang="es-AR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3779838" y="1412875"/>
            <a:ext cx="1825625" cy="439738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</a:t>
            </a:r>
            <a:endParaRPr lang="es-ES" altLang="es-AR" sz="2400"/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3708400" y="2205038"/>
            <a:ext cx="2333625" cy="50323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GLUCOSA-6-P</a:t>
            </a:r>
            <a:endParaRPr lang="es-ES" altLang="es-AR" sz="2400"/>
          </a:p>
        </p:txBody>
      </p:sp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4648200" y="1871663"/>
            <a:ext cx="0" cy="2778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 flipV="1">
            <a:off x="4800600" y="1844675"/>
            <a:ext cx="0" cy="2778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>
            <a:off x="4676775" y="2741613"/>
            <a:ext cx="0" cy="182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 flipV="1">
            <a:off x="4859338" y="2741613"/>
            <a:ext cx="0" cy="182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2" name="Oval 8"/>
          <p:cNvSpPr>
            <a:spLocks noChangeArrowheads="1"/>
          </p:cNvSpPr>
          <p:nvPr/>
        </p:nvSpPr>
        <p:spPr bwMode="auto">
          <a:xfrm>
            <a:off x="2916238" y="3213100"/>
            <a:ext cx="3932237" cy="26511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108553" name="Rectangle 9" descr="25%"/>
          <p:cNvSpPr>
            <a:spLocks noChangeArrowheads="1"/>
          </p:cNvSpPr>
          <p:nvPr/>
        </p:nvSpPr>
        <p:spPr bwMode="auto">
          <a:xfrm>
            <a:off x="3276600" y="6021388"/>
            <a:ext cx="3097213" cy="609600"/>
          </a:xfrm>
          <a:prstGeom prst="rect">
            <a:avLst/>
          </a:prstGeom>
          <a:pattFill prst="pct25">
            <a:fgClr>
              <a:srgbClr val="FF505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GLUCOGENO n+1</a:t>
            </a:r>
            <a:endParaRPr lang="es-ES" altLang="es-AR" sz="2400"/>
          </a:p>
        </p:txBody>
      </p:sp>
      <p:sp>
        <p:nvSpPr>
          <p:cNvPr id="108554" name="Rectangle 10"/>
          <p:cNvSpPr>
            <a:spLocks noChangeArrowheads="1"/>
          </p:cNvSpPr>
          <p:nvPr/>
        </p:nvSpPr>
        <p:spPr bwMode="auto">
          <a:xfrm>
            <a:off x="3779838" y="2997200"/>
            <a:ext cx="2430462" cy="438150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GLUCOSA-1-P</a:t>
            </a:r>
            <a:endParaRPr lang="es-ES" altLang="es-AR" sz="2400"/>
          </a:p>
        </p:txBody>
      </p:sp>
      <p:sp>
        <p:nvSpPr>
          <p:cNvPr id="108555" name="Rectangle 11"/>
          <p:cNvSpPr>
            <a:spLocks noChangeArrowheads="1"/>
          </p:cNvSpPr>
          <p:nvPr/>
        </p:nvSpPr>
        <p:spPr bwMode="auto">
          <a:xfrm>
            <a:off x="1979613" y="3429000"/>
            <a:ext cx="1347787" cy="369888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UDPG</a:t>
            </a:r>
            <a:endParaRPr lang="es-ES" altLang="es-AR" sz="2400"/>
          </a:p>
        </p:txBody>
      </p:sp>
      <p:sp>
        <p:nvSpPr>
          <p:cNvPr id="108556" name="Arc 12"/>
          <p:cNvSpPr>
            <a:spLocks/>
          </p:cNvSpPr>
          <p:nvPr/>
        </p:nvSpPr>
        <p:spPr bwMode="auto">
          <a:xfrm>
            <a:off x="3419475" y="3213100"/>
            <a:ext cx="366713" cy="396875"/>
          </a:xfrm>
          <a:custGeom>
            <a:avLst/>
            <a:gdLst>
              <a:gd name="T0" fmla="*/ 2147483647 w 23898"/>
              <a:gd name="T1" fmla="*/ 0 h 43200"/>
              <a:gd name="T2" fmla="*/ 0 w 23898"/>
              <a:gd name="T3" fmla="*/ 2147483647 h 43200"/>
              <a:gd name="T4" fmla="*/ 2147483647 w 23898"/>
              <a:gd name="T5" fmla="*/ 2147483647 h 43200"/>
              <a:gd name="T6" fmla="*/ 0 60000 65536"/>
              <a:gd name="T7" fmla="*/ 0 60000 65536"/>
              <a:gd name="T8" fmla="*/ 0 60000 65536"/>
              <a:gd name="T9" fmla="*/ 0 w 23898"/>
              <a:gd name="T10" fmla="*/ 0 h 43200"/>
              <a:gd name="T11" fmla="*/ 23898 w 23898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98" h="43200" fill="none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</a:path>
              <a:path w="23898" h="43200" stroke="0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  <a:lnTo>
                  <a:pt x="2298" y="21600"/>
                </a:lnTo>
                <a:lnTo>
                  <a:pt x="2297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7" name="Arc 13"/>
          <p:cNvSpPr>
            <a:spLocks/>
          </p:cNvSpPr>
          <p:nvPr/>
        </p:nvSpPr>
        <p:spPr bwMode="auto">
          <a:xfrm>
            <a:off x="2489200" y="4271963"/>
            <a:ext cx="454025" cy="627062"/>
          </a:xfrm>
          <a:custGeom>
            <a:avLst/>
            <a:gdLst>
              <a:gd name="T0" fmla="*/ 2147483647 w 23898"/>
              <a:gd name="T1" fmla="*/ 0 h 43200"/>
              <a:gd name="T2" fmla="*/ 0 w 23898"/>
              <a:gd name="T3" fmla="*/ 2147483647 h 43200"/>
              <a:gd name="T4" fmla="*/ 2147483647 w 23898"/>
              <a:gd name="T5" fmla="*/ 2147483647 h 43200"/>
              <a:gd name="T6" fmla="*/ 0 60000 65536"/>
              <a:gd name="T7" fmla="*/ 0 60000 65536"/>
              <a:gd name="T8" fmla="*/ 0 60000 65536"/>
              <a:gd name="T9" fmla="*/ 0 w 23898"/>
              <a:gd name="T10" fmla="*/ 0 h 43200"/>
              <a:gd name="T11" fmla="*/ 23898 w 23898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98" h="43200" fill="none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</a:path>
              <a:path w="23898" h="43200" stroke="0" extrusionOk="0">
                <a:moveTo>
                  <a:pt x="2297" y="0"/>
                </a:moveTo>
                <a:cubicBezTo>
                  <a:pt x="14227" y="0"/>
                  <a:pt x="23898" y="9670"/>
                  <a:pt x="23898" y="21600"/>
                </a:cubicBezTo>
                <a:cubicBezTo>
                  <a:pt x="23898" y="33529"/>
                  <a:pt x="14227" y="43200"/>
                  <a:pt x="2298" y="43200"/>
                </a:cubicBezTo>
                <a:cubicBezTo>
                  <a:pt x="1530" y="43200"/>
                  <a:pt x="763" y="43159"/>
                  <a:pt x="-1" y="43077"/>
                </a:cubicBezTo>
                <a:lnTo>
                  <a:pt x="2298" y="21600"/>
                </a:lnTo>
                <a:lnTo>
                  <a:pt x="2297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58" name="Arc 14"/>
          <p:cNvSpPr>
            <a:spLocks/>
          </p:cNvSpPr>
          <p:nvPr/>
        </p:nvSpPr>
        <p:spPr bwMode="auto">
          <a:xfrm rot="19738726" flipV="1">
            <a:off x="6548438" y="5227638"/>
            <a:ext cx="92075" cy="2746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9711" name="Line 16"/>
          <p:cNvSpPr>
            <a:spLocks noChangeShapeType="1"/>
          </p:cNvSpPr>
          <p:nvPr/>
        </p:nvSpPr>
        <p:spPr bwMode="auto">
          <a:xfrm>
            <a:off x="3022600" y="504825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61" name="Rectangle 17"/>
          <p:cNvSpPr>
            <a:spLocks noChangeArrowheads="1"/>
          </p:cNvSpPr>
          <p:nvPr/>
        </p:nvSpPr>
        <p:spPr bwMode="auto">
          <a:xfrm>
            <a:off x="2268538" y="2924175"/>
            <a:ext cx="1193800" cy="347663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UTP</a:t>
            </a:r>
            <a:endParaRPr lang="es-ES" altLang="es-AR" sz="2400"/>
          </a:p>
        </p:txBody>
      </p:sp>
      <p:sp>
        <p:nvSpPr>
          <p:cNvPr id="108562" name="Text Box 18"/>
          <p:cNvSpPr txBox="1">
            <a:spLocks noChangeArrowheads="1"/>
          </p:cNvSpPr>
          <p:nvPr/>
        </p:nvSpPr>
        <p:spPr bwMode="auto">
          <a:xfrm>
            <a:off x="3348038" y="3429000"/>
            <a:ext cx="232092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5050"/>
                </a:solidFill>
                <a:cs typeface="Times New Roman" pitchFamily="18" charset="0"/>
              </a:rPr>
              <a:t> UDPG-pirofosforilasa</a:t>
            </a:r>
            <a:r>
              <a:rPr lang="es-ES" altLang="es-AR" sz="2400" b="1" i="1">
                <a:solidFill>
                  <a:srgbClr val="FF5050"/>
                </a:solidFill>
              </a:rPr>
              <a:t> </a:t>
            </a:r>
          </a:p>
        </p:txBody>
      </p:sp>
      <p:sp>
        <p:nvSpPr>
          <p:cNvPr id="108563" name="Text Box 19"/>
          <p:cNvSpPr txBox="1">
            <a:spLocks noChangeArrowheads="1"/>
          </p:cNvSpPr>
          <p:nvPr/>
        </p:nvSpPr>
        <p:spPr bwMode="auto">
          <a:xfrm>
            <a:off x="2916238" y="4292600"/>
            <a:ext cx="223678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 dirty="0">
                <a:solidFill>
                  <a:srgbClr val="FF5050"/>
                </a:solidFill>
                <a:cs typeface="Times New Roman" pitchFamily="18" charset="0"/>
              </a:rPr>
              <a:t> </a:t>
            </a:r>
            <a:r>
              <a:rPr lang="es-MX" altLang="es-AR" sz="2400" b="1" i="1" dirty="0">
                <a:solidFill>
                  <a:srgbClr val="FF5050"/>
                </a:solidFill>
                <a:cs typeface="Times New Roman" pitchFamily="18" charset="0"/>
              </a:rPr>
              <a:t>Glucógeno </a:t>
            </a:r>
            <a:r>
              <a:rPr lang="es-MX" altLang="es-AR" sz="2400" b="1" i="1" dirty="0" err="1" smtClean="0">
                <a:solidFill>
                  <a:srgbClr val="FF5050"/>
                </a:solidFill>
                <a:cs typeface="Times New Roman" pitchFamily="18" charset="0"/>
              </a:rPr>
              <a:t>sintasa</a:t>
            </a:r>
            <a:r>
              <a:rPr lang="es-ES" altLang="es-AR" sz="2400" b="1" i="1" dirty="0" smtClean="0">
                <a:solidFill>
                  <a:srgbClr val="FF5050"/>
                </a:solidFill>
              </a:rPr>
              <a:t> </a:t>
            </a:r>
            <a:endParaRPr lang="es-ES" altLang="es-AR" sz="2400" b="1" i="1" dirty="0">
              <a:solidFill>
                <a:srgbClr val="FF5050"/>
              </a:solidFill>
            </a:endParaRPr>
          </a:p>
        </p:txBody>
      </p:sp>
      <p:sp>
        <p:nvSpPr>
          <p:cNvPr id="108565" name="Text Box 21"/>
          <p:cNvSpPr txBox="1">
            <a:spLocks noChangeArrowheads="1"/>
          </p:cNvSpPr>
          <p:nvPr/>
        </p:nvSpPr>
        <p:spPr bwMode="auto">
          <a:xfrm>
            <a:off x="6853238" y="4608513"/>
            <a:ext cx="2290762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chemeClr val="accent2"/>
                </a:solidFill>
                <a:cs typeface="Times New Roman" pitchFamily="18" charset="0"/>
              </a:rPr>
              <a:t>Glucógeno </a:t>
            </a: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fosforilasa</a:t>
            </a:r>
            <a:r>
              <a:rPr lang="es-ES" altLang="es-AR" sz="2400" b="1" i="1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08566" name="Rectangle 22"/>
          <p:cNvSpPr>
            <a:spLocks noChangeArrowheads="1"/>
          </p:cNvSpPr>
          <p:nvPr/>
        </p:nvSpPr>
        <p:spPr bwMode="auto">
          <a:xfrm>
            <a:off x="6172200" y="5543550"/>
            <a:ext cx="631825" cy="4064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Pi</a:t>
            </a:r>
            <a:endParaRPr lang="es-ES" altLang="es-AR" sz="2400"/>
          </a:p>
        </p:txBody>
      </p:sp>
      <p:sp>
        <p:nvSpPr>
          <p:cNvPr id="108567" name="Rectangle 23" descr="25%"/>
          <p:cNvSpPr>
            <a:spLocks noChangeArrowheads="1"/>
          </p:cNvSpPr>
          <p:nvPr/>
        </p:nvSpPr>
        <p:spPr bwMode="auto">
          <a:xfrm>
            <a:off x="0" y="4076700"/>
            <a:ext cx="2865438" cy="509588"/>
          </a:xfrm>
          <a:prstGeom prst="rect">
            <a:avLst/>
          </a:prstGeom>
          <a:pattFill prst="pct25">
            <a:fgClr>
              <a:srgbClr val="FF505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200"/>
              <a:t>GLUCOGENO (n+1)</a:t>
            </a:r>
            <a:endParaRPr lang="es-ES" altLang="es-AR" sz="2200"/>
          </a:p>
        </p:txBody>
      </p:sp>
      <p:sp>
        <p:nvSpPr>
          <p:cNvPr id="108568" name="Text Box 24"/>
          <p:cNvSpPr txBox="1">
            <a:spLocks noChangeArrowheads="1"/>
          </p:cNvSpPr>
          <p:nvPr/>
        </p:nvSpPr>
        <p:spPr bwMode="auto">
          <a:xfrm>
            <a:off x="1692275" y="5013325"/>
            <a:ext cx="2303463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rgbClr val="FF5050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rgbClr val="FF5050"/>
                </a:solidFill>
                <a:cs typeface="Times New Roman" pitchFamily="18" charset="0"/>
              </a:rPr>
              <a:t>Enzima ramificante</a:t>
            </a:r>
            <a:endParaRPr lang="es-ES" altLang="es-AR" sz="2400" b="1" i="1">
              <a:solidFill>
                <a:srgbClr val="FF5050"/>
              </a:solidFill>
            </a:endParaRPr>
          </a:p>
        </p:txBody>
      </p:sp>
      <p:sp>
        <p:nvSpPr>
          <p:cNvPr id="108569" name="Freeform 25"/>
          <p:cNvSpPr>
            <a:spLocks/>
          </p:cNvSpPr>
          <p:nvPr/>
        </p:nvSpPr>
        <p:spPr bwMode="auto">
          <a:xfrm>
            <a:off x="6227763" y="3068638"/>
            <a:ext cx="444500" cy="533400"/>
          </a:xfrm>
          <a:custGeom>
            <a:avLst/>
            <a:gdLst>
              <a:gd name="T0" fmla="*/ 2147483647 w 280"/>
              <a:gd name="T1" fmla="*/ 2147483647 h 336"/>
              <a:gd name="T2" fmla="*/ 2147483647 w 280"/>
              <a:gd name="T3" fmla="*/ 2147483647 h 336"/>
              <a:gd name="T4" fmla="*/ 2147483647 w 280"/>
              <a:gd name="T5" fmla="*/ 0 h 336"/>
              <a:gd name="T6" fmla="*/ 0 60000 65536"/>
              <a:gd name="T7" fmla="*/ 0 60000 65536"/>
              <a:gd name="T8" fmla="*/ 0 60000 65536"/>
              <a:gd name="T9" fmla="*/ 0 w 280"/>
              <a:gd name="T10" fmla="*/ 0 h 336"/>
              <a:gd name="T11" fmla="*/ 280 w 280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336">
                <a:moveTo>
                  <a:pt x="40" y="336"/>
                </a:moveTo>
                <a:cubicBezTo>
                  <a:pt x="20" y="268"/>
                  <a:pt x="0" y="200"/>
                  <a:pt x="40" y="144"/>
                </a:cubicBezTo>
                <a:cubicBezTo>
                  <a:pt x="80" y="88"/>
                  <a:pt x="240" y="24"/>
                  <a:pt x="280" y="0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08570" name="Rectangle 26" descr="25%"/>
          <p:cNvSpPr>
            <a:spLocks noChangeArrowheads="1"/>
          </p:cNvSpPr>
          <p:nvPr/>
        </p:nvSpPr>
        <p:spPr bwMode="auto">
          <a:xfrm>
            <a:off x="6300788" y="2636838"/>
            <a:ext cx="2843212" cy="365125"/>
          </a:xfrm>
          <a:prstGeom prst="rect">
            <a:avLst/>
          </a:prstGeom>
          <a:pattFill prst="pct25">
            <a:fgClr>
              <a:srgbClr val="CCEC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GLUCOGENO n-1</a:t>
            </a:r>
            <a:endParaRPr lang="es-ES" altLang="es-AR" sz="2400"/>
          </a:p>
        </p:txBody>
      </p:sp>
      <p:sp>
        <p:nvSpPr>
          <p:cNvPr id="108571" name="Rectangle 27"/>
          <p:cNvSpPr>
            <a:spLocks noGrp="1" noChangeArrowheads="1"/>
          </p:cNvSpPr>
          <p:nvPr>
            <p:ph type="title"/>
          </p:nvPr>
        </p:nvSpPr>
        <p:spPr>
          <a:xfrm>
            <a:off x="704850" y="115888"/>
            <a:ext cx="7772400" cy="11430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La biosíntesis y degradación están coordinadamente reguladas</a:t>
            </a:r>
          </a:p>
        </p:txBody>
      </p:sp>
      <p:sp>
        <p:nvSpPr>
          <p:cNvPr id="108572" name="Text Box 28" descr="25%"/>
          <p:cNvSpPr txBox="1">
            <a:spLocks noChangeArrowheads="1"/>
          </p:cNvSpPr>
          <p:nvPr/>
        </p:nvSpPr>
        <p:spPr bwMode="auto">
          <a:xfrm>
            <a:off x="381000" y="1828800"/>
            <a:ext cx="2319338" cy="795338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Fosforilación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INACTIVA</a:t>
            </a:r>
            <a:endParaRPr lang="es-ES" altLang="es-AR" sz="2400" b="1"/>
          </a:p>
        </p:txBody>
      </p:sp>
      <p:sp>
        <p:nvSpPr>
          <p:cNvPr id="108573" name="Text Box 29" descr="25%"/>
          <p:cNvSpPr txBox="1">
            <a:spLocks noChangeArrowheads="1"/>
          </p:cNvSpPr>
          <p:nvPr/>
        </p:nvSpPr>
        <p:spPr bwMode="auto">
          <a:xfrm>
            <a:off x="6553200" y="1676400"/>
            <a:ext cx="2339975" cy="795338"/>
          </a:xfrm>
          <a:prstGeom prst="rect">
            <a:avLst/>
          </a:prstGeom>
          <a:pattFill prst="pct25">
            <a:fgClr>
              <a:srgbClr val="00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Fosforilación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s-MX" altLang="es-AR" sz="2400" b="1"/>
              <a:t>ACTIVA</a:t>
            </a:r>
            <a:endParaRPr lang="es-ES" altLang="es-AR" sz="2400" b="1"/>
          </a:p>
        </p:txBody>
      </p:sp>
      <p:sp>
        <p:nvSpPr>
          <p:cNvPr id="108559" name="Rectangle 15"/>
          <p:cNvSpPr>
            <a:spLocks noChangeArrowheads="1"/>
          </p:cNvSpPr>
          <p:nvPr/>
        </p:nvSpPr>
        <p:spPr bwMode="auto">
          <a:xfrm>
            <a:off x="1116013" y="4652963"/>
            <a:ext cx="1368425" cy="4191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400"/>
              <a:t>UDP</a:t>
            </a:r>
            <a:endParaRPr lang="es-ES" altLang="es-AR" sz="2400"/>
          </a:p>
        </p:txBody>
      </p:sp>
      <p:sp>
        <p:nvSpPr>
          <p:cNvPr id="108564" name="Text Box 20"/>
          <p:cNvSpPr txBox="1">
            <a:spLocks noChangeArrowheads="1"/>
          </p:cNvSpPr>
          <p:nvPr/>
        </p:nvSpPr>
        <p:spPr bwMode="auto">
          <a:xfrm>
            <a:off x="6656388" y="3455988"/>
            <a:ext cx="2487612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MX" altLang="es-AR" sz="2400" b="1" i="1">
                <a:solidFill>
                  <a:schemeClr val="accent2"/>
                </a:solidFill>
                <a:cs typeface="Times New Roman" pitchFamily="18" charset="0"/>
              </a:rPr>
              <a:t>Enzima desramificante</a:t>
            </a:r>
            <a:r>
              <a:rPr lang="es-ES" altLang="es-AR" sz="2400" b="1" i="1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 autoUpdateAnimBg="0"/>
      <p:bldP spid="108547" grpId="0" animBg="1" autoUpdateAnimBg="0"/>
      <p:bldP spid="108548" grpId="0" animBg="1"/>
      <p:bldP spid="108549" grpId="0" animBg="1"/>
      <p:bldP spid="108550" grpId="0" animBg="1"/>
      <p:bldP spid="108551" grpId="0" animBg="1"/>
      <p:bldP spid="108552" grpId="0" animBg="1"/>
      <p:bldP spid="108553" grpId="0" animBg="1" autoUpdateAnimBg="0"/>
      <p:bldP spid="108554" grpId="0" animBg="1" autoUpdateAnimBg="0"/>
      <p:bldP spid="108555" grpId="0" animBg="1" autoUpdateAnimBg="0"/>
      <p:bldP spid="108556" grpId="0" animBg="1"/>
      <p:bldP spid="108557" grpId="0" animBg="1"/>
      <p:bldP spid="108558" grpId="0" animBg="1"/>
      <p:bldP spid="108561" grpId="0" animBg="1" autoUpdateAnimBg="0"/>
      <p:bldP spid="108562" grpId="0" animBg="1" autoUpdateAnimBg="0"/>
      <p:bldP spid="108563" grpId="0" animBg="1" autoUpdateAnimBg="0"/>
      <p:bldP spid="108565" grpId="0" animBg="1" autoUpdateAnimBg="0"/>
      <p:bldP spid="108566" grpId="0" animBg="1" autoUpdateAnimBg="0"/>
      <p:bldP spid="108567" grpId="0" animBg="1" autoUpdateAnimBg="0"/>
      <p:bldP spid="108568" grpId="0" animBg="1" autoUpdateAnimBg="0"/>
      <p:bldP spid="108569" grpId="0" animBg="1"/>
      <p:bldP spid="108570" grpId="0" animBg="1" autoUpdateAnimBg="0"/>
      <p:bldP spid="108571" grpId="0" animBg="1" autoUpdateAnimBg="0"/>
      <p:bldP spid="108572" grpId="0" animBg="1" autoUpdateAnimBg="0"/>
      <p:bldP spid="108573" grpId="0" animBg="1" autoUpdateAnimBg="0"/>
      <p:bldP spid="108559" grpId="0" animBg="1" autoUpdateAnimBg="0"/>
      <p:bldP spid="108564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14300"/>
            <a:ext cx="6059488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0"/>
            <a:ext cx="42484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45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714375"/>
            <a:ext cx="8793162" cy="5786438"/>
          </a:xfrm>
          <a:prstGeom prst="rect">
            <a:avLst/>
          </a:prstGeom>
          <a:solidFill>
            <a:srgbClr val="D5F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500063"/>
            <a:ext cx="8015288" cy="607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2"/>
          <p:cNvSpPr>
            <a:spLocks noChangeArrowheads="1"/>
          </p:cNvSpPr>
          <p:nvPr/>
        </p:nvSpPr>
        <p:spPr bwMode="auto">
          <a:xfrm>
            <a:off x="0" y="2924175"/>
            <a:ext cx="4572000" cy="28098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>
              <a:cs typeface="Arial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68538" y="465296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Mitocondria</a:t>
            </a:r>
          </a:p>
        </p:txBody>
      </p:sp>
      <p:sp>
        <p:nvSpPr>
          <p:cNvPr id="93188" name="Text Box 4" descr="25%"/>
          <p:cNvSpPr txBox="1">
            <a:spLocks noChangeArrowheads="1"/>
          </p:cNvSpPr>
          <p:nvPr/>
        </p:nvSpPr>
        <p:spPr bwMode="auto">
          <a:xfrm>
            <a:off x="539750" y="6021388"/>
            <a:ext cx="165735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Piruvato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11188" y="4437063"/>
            <a:ext cx="1439862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Piruvato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50825" y="3429000"/>
            <a:ext cx="194627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843213" y="3573463"/>
            <a:ext cx="115252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Malato</a:t>
            </a:r>
          </a:p>
        </p:txBody>
      </p:sp>
      <p:sp>
        <p:nvSpPr>
          <p:cNvPr id="93192" name="Text Box 8" descr="25%"/>
          <p:cNvSpPr txBox="1">
            <a:spLocks noChangeArrowheads="1"/>
          </p:cNvSpPr>
          <p:nvPr/>
        </p:nvSpPr>
        <p:spPr bwMode="auto">
          <a:xfrm>
            <a:off x="2051050" y="1989138"/>
            <a:ext cx="12969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Malato</a:t>
            </a:r>
          </a:p>
        </p:txBody>
      </p:sp>
      <p:sp>
        <p:nvSpPr>
          <p:cNvPr id="93193" name="Text Box 9" descr="25%"/>
          <p:cNvSpPr txBox="1">
            <a:spLocks noChangeArrowheads="1"/>
          </p:cNvSpPr>
          <p:nvPr/>
        </p:nvSpPr>
        <p:spPr bwMode="auto">
          <a:xfrm>
            <a:off x="4140200" y="2276475"/>
            <a:ext cx="194468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Oxalacetato</a:t>
            </a:r>
          </a:p>
        </p:txBody>
      </p:sp>
      <p:sp>
        <p:nvSpPr>
          <p:cNvPr id="93194" name="Oval 10"/>
          <p:cNvSpPr>
            <a:spLocks noChangeArrowheads="1"/>
          </p:cNvSpPr>
          <p:nvPr/>
        </p:nvSpPr>
        <p:spPr bwMode="auto">
          <a:xfrm>
            <a:off x="1116013" y="5372100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P</a:t>
            </a:r>
          </a:p>
        </p:txBody>
      </p:sp>
      <p:sp>
        <p:nvSpPr>
          <p:cNvPr id="93195" name="Oval 11"/>
          <p:cNvSpPr>
            <a:spLocks noChangeArrowheads="1"/>
          </p:cNvSpPr>
          <p:nvPr/>
        </p:nvSpPr>
        <p:spPr bwMode="auto">
          <a:xfrm>
            <a:off x="2916238" y="2924175"/>
            <a:ext cx="358775" cy="2889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cs typeface="Arial" charset="0"/>
              </a:rPr>
              <a:t>M</a:t>
            </a:r>
          </a:p>
        </p:txBody>
      </p:sp>
      <p:sp>
        <p:nvSpPr>
          <p:cNvPr id="93196" name="AutoShape 12"/>
          <p:cNvSpPr>
            <a:spLocks noChangeArrowheads="1"/>
          </p:cNvSpPr>
          <p:nvPr/>
        </p:nvSpPr>
        <p:spPr bwMode="auto">
          <a:xfrm>
            <a:off x="1187450" y="5661025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107950" y="1412875"/>
            <a:ext cx="1439863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Citosol</a:t>
            </a:r>
          </a:p>
        </p:txBody>
      </p:sp>
      <p:sp>
        <p:nvSpPr>
          <p:cNvPr id="93198" name="AutoShape 14"/>
          <p:cNvSpPr>
            <a:spLocks noChangeArrowheads="1"/>
          </p:cNvSpPr>
          <p:nvPr/>
        </p:nvSpPr>
        <p:spPr bwMode="auto">
          <a:xfrm>
            <a:off x="1258888" y="49418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199" name="AutoShape 15"/>
          <p:cNvSpPr>
            <a:spLocks noChangeArrowheads="1"/>
          </p:cNvSpPr>
          <p:nvPr/>
        </p:nvSpPr>
        <p:spPr bwMode="auto">
          <a:xfrm>
            <a:off x="1116013" y="4005263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 rot="5400000">
            <a:off x="2447926" y="3608387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1" name="AutoShape 17"/>
          <p:cNvSpPr>
            <a:spLocks noChangeArrowheads="1"/>
          </p:cNvSpPr>
          <p:nvPr/>
        </p:nvSpPr>
        <p:spPr bwMode="auto">
          <a:xfrm>
            <a:off x="3059113" y="3213100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2" name="AutoShape 18"/>
          <p:cNvSpPr>
            <a:spLocks noChangeArrowheads="1"/>
          </p:cNvSpPr>
          <p:nvPr/>
        </p:nvSpPr>
        <p:spPr bwMode="auto">
          <a:xfrm>
            <a:off x="3059113" y="2492375"/>
            <a:ext cx="144462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3" name="AutoShape 19"/>
          <p:cNvSpPr>
            <a:spLocks noChangeArrowheads="1"/>
          </p:cNvSpPr>
          <p:nvPr/>
        </p:nvSpPr>
        <p:spPr bwMode="auto">
          <a:xfrm rot="5400000">
            <a:off x="3636169" y="2061369"/>
            <a:ext cx="142875" cy="719137"/>
          </a:xfrm>
          <a:prstGeom prst="upArrow">
            <a:avLst>
              <a:gd name="adj1" fmla="val 50000"/>
              <a:gd name="adj2" fmla="val 1258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5" name="Text Box 21" descr="25%"/>
          <p:cNvSpPr txBox="1">
            <a:spLocks noChangeArrowheads="1"/>
          </p:cNvSpPr>
          <p:nvPr/>
        </p:nvSpPr>
        <p:spPr bwMode="auto">
          <a:xfrm>
            <a:off x="6300788" y="2349500"/>
            <a:ext cx="30241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Fosfoenolpiruvato</a:t>
            </a:r>
          </a:p>
        </p:txBody>
      </p:sp>
      <p:sp>
        <p:nvSpPr>
          <p:cNvPr id="93206" name="AutoShape 22"/>
          <p:cNvSpPr>
            <a:spLocks noChangeArrowheads="1"/>
          </p:cNvSpPr>
          <p:nvPr/>
        </p:nvSpPr>
        <p:spPr bwMode="auto">
          <a:xfrm rot="10637858">
            <a:off x="73088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7" name="AutoShape 23"/>
          <p:cNvSpPr>
            <a:spLocks noChangeArrowheads="1"/>
          </p:cNvSpPr>
          <p:nvPr/>
        </p:nvSpPr>
        <p:spPr bwMode="auto">
          <a:xfrm rot="10637858">
            <a:off x="74517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8" name="AutoShape 24"/>
          <p:cNvSpPr>
            <a:spLocks noChangeArrowheads="1"/>
          </p:cNvSpPr>
          <p:nvPr/>
        </p:nvSpPr>
        <p:spPr bwMode="auto">
          <a:xfrm>
            <a:off x="5292725" y="51577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09" name="AutoShape 25"/>
          <p:cNvSpPr>
            <a:spLocks noChangeArrowheads="1"/>
          </p:cNvSpPr>
          <p:nvPr/>
        </p:nvSpPr>
        <p:spPr bwMode="auto">
          <a:xfrm rot="10637858">
            <a:off x="75247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0" name="AutoShape 26"/>
          <p:cNvSpPr>
            <a:spLocks noChangeArrowheads="1"/>
          </p:cNvSpPr>
          <p:nvPr/>
        </p:nvSpPr>
        <p:spPr bwMode="auto">
          <a:xfrm rot="10637858">
            <a:off x="7451725" y="5373688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11" name="Text Box 27" descr="25%"/>
          <p:cNvSpPr txBox="1">
            <a:spLocks noChangeArrowheads="1"/>
          </p:cNvSpPr>
          <p:nvPr/>
        </p:nvSpPr>
        <p:spPr bwMode="auto">
          <a:xfrm>
            <a:off x="6948488" y="3141663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2-PGL</a:t>
            </a:r>
          </a:p>
        </p:txBody>
      </p:sp>
      <p:sp>
        <p:nvSpPr>
          <p:cNvPr id="93212" name="Text Box 28" descr="25%"/>
          <p:cNvSpPr txBox="1">
            <a:spLocks noChangeArrowheads="1"/>
          </p:cNvSpPr>
          <p:nvPr/>
        </p:nvSpPr>
        <p:spPr bwMode="auto">
          <a:xfrm>
            <a:off x="7092950" y="3933825"/>
            <a:ext cx="1152525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3-PGL</a:t>
            </a:r>
          </a:p>
        </p:txBody>
      </p:sp>
      <p:sp>
        <p:nvSpPr>
          <p:cNvPr id="93213" name="Text Box 29" descr="25%"/>
          <p:cNvSpPr txBox="1">
            <a:spLocks noChangeArrowheads="1"/>
          </p:cNvSpPr>
          <p:nvPr/>
        </p:nvSpPr>
        <p:spPr bwMode="auto">
          <a:xfrm>
            <a:off x="7019925" y="4797425"/>
            <a:ext cx="1655763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1,3-BPGL</a:t>
            </a:r>
          </a:p>
        </p:txBody>
      </p:sp>
      <p:sp>
        <p:nvSpPr>
          <p:cNvPr id="93214" name="Text Box 30" descr="25%"/>
          <p:cNvSpPr txBox="1">
            <a:spLocks noChangeArrowheads="1"/>
          </p:cNvSpPr>
          <p:nvPr/>
        </p:nvSpPr>
        <p:spPr bwMode="auto">
          <a:xfrm>
            <a:off x="7092950" y="5876925"/>
            <a:ext cx="1511300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GLI-3-P</a:t>
            </a:r>
          </a:p>
        </p:txBody>
      </p:sp>
      <p:sp>
        <p:nvSpPr>
          <p:cNvPr id="93215" name="Text Box 31" descr="25%"/>
          <p:cNvSpPr txBox="1">
            <a:spLocks noChangeArrowheads="1"/>
          </p:cNvSpPr>
          <p:nvPr/>
        </p:nvSpPr>
        <p:spPr bwMode="auto">
          <a:xfrm>
            <a:off x="4859338" y="6165850"/>
            <a:ext cx="1152525" cy="369888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DHAF</a:t>
            </a:r>
          </a:p>
        </p:txBody>
      </p:sp>
      <p:sp>
        <p:nvSpPr>
          <p:cNvPr id="93216" name="Text Box 32" descr="25%"/>
          <p:cNvSpPr txBox="1">
            <a:spLocks noChangeArrowheads="1"/>
          </p:cNvSpPr>
          <p:nvPr/>
        </p:nvSpPr>
        <p:spPr bwMode="auto">
          <a:xfrm>
            <a:off x="4500563" y="5589588"/>
            <a:ext cx="194468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FRU-1,6BP</a:t>
            </a:r>
          </a:p>
        </p:txBody>
      </p:sp>
      <p:sp>
        <p:nvSpPr>
          <p:cNvPr id="93217" name="Text Box 33" descr="25%"/>
          <p:cNvSpPr txBox="1">
            <a:spLocks noChangeArrowheads="1"/>
          </p:cNvSpPr>
          <p:nvPr/>
        </p:nvSpPr>
        <p:spPr bwMode="auto">
          <a:xfrm>
            <a:off x="4603750" y="4652963"/>
            <a:ext cx="1481138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FRU-6-P</a:t>
            </a:r>
          </a:p>
        </p:txBody>
      </p:sp>
      <p:sp>
        <p:nvSpPr>
          <p:cNvPr id="93218" name="Text Box 34" descr="25%"/>
          <p:cNvSpPr txBox="1">
            <a:spLocks noChangeArrowheads="1"/>
          </p:cNvSpPr>
          <p:nvPr/>
        </p:nvSpPr>
        <p:spPr bwMode="auto">
          <a:xfrm>
            <a:off x="4500563" y="3716338"/>
            <a:ext cx="1481137" cy="466725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GLU-6-P</a:t>
            </a: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4284663" y="2924175"/>
            <a:ext cx="1943100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solidFill>
                  <a:srgbClr val="FF0000"/>
                </a:solidFill>
                <a:cs typeface="Arial" charset="0"/>
              </a:rPr>
              <a:t>GLUCOSA</a:t>
            </a:r>
          </a:p>
        </p:txBody>
      </p:sp>
      <p:sp>
        <p:nvSpPr>
          <p:cNvPr id="93220" name="AutoShape 36"/>
          <p:cNvSpPr>
            <a:spLocks noChangeArrowheads="1"/>
          </p:cNvSpPr>
          <p:nvPr/>
        </p:nvSpPr>
        <p:spPr bwMode="auto">
          <a:xfrm rot="-2329611">
            <a:off x="6084888" y="5876925"/>
            <a:ext cx="996950" cy="5778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267 w 21600"/>
              <a:gd name="T13" fmla="*/ 13959 h 21600"/>
              <a:gd name="T14" fmla="*/ 20333 w 21600"/>
              <a:gd name="T15" fmla="*/ 1689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7596"/>
                </a:lnTo>
                <a:lnTo>
                  <a:pt x="9771" y="7596"/>
                </a:lnTo>
                <a:lnTo>
                  <a:pt x="9771" y="13959"/>
                </a:lnTo>
                <a:lnTo>
                  <a:pt x="5317" y="13959"/>
                </a:lnTo>
                <a:lnTo>
                  <a:pt x="5317" y="9257"/>
                </a:lnTo>
                <a:lnTo>
                  <a:pt x="0" y="15429"/>
                </a:lnTo>
                <a:lnTo>
                  <a:pt x="5317" y="21600"/>
                </a:lnTo>
                <a:lnTo>
                  <a:pt x="5317" y="16899"/>
                </a:lnTo>
                <a:lnTo>
                  <a:pt x="16283" y="16899"/>
                </a:lnTo>
                <a:lnTo>
                  <a:pt x="16283" y="21600"/>
                </a:lnTo>
                <a:lnTo>
                  <a:pt x="21600" y="15429"/>
                </a:lnTo>
                <a:lnTo>
                  <a:pt x="16283" y="9257"/>
                </a:lnTo>
                <a:lnTo>
                  <a:pt x="16283" y="13959"/>
                </a:lnTo>
                <a:lnTo>
                  <a:pt x="11829" y="13959"/>
                </a:lnTo>
                <a:lnTo>
                  <a:pt x="11829" y="7596"/>
                </a:lnTo>
                <a:lnTo>
                  <a:pt x="15120" y="7596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93221" name="AutoShape 37"/>
          <p:cNvSpPr>
            <a:spLocks noChangeArrowheads="1"/>
          </p:cNvSpPr>
          <p:nvPr/>
        </p:nvSpPr>
        <p:spPr bwMode="auto">
          <a:xfrm>
            <a:off x="52927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2" name="AutoShape 38"/>
          <p:cNvSpPr>
            <a:spLocks noChangeArrowheads="1"/>
          </p:cNvSpPr>
          <p:nvPr/>
        </p:nvSpPr>
        <p:spPr bwMode="auto">
          <a:xfrm>
            <a:off x="5219700" y="33575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3" name="AutoShape 39"/>
          <p:cNvSpPr>
            <a:spLocks noChangeArrowheads="1"/>
          </p:cNvSpPr>
          <p:nvPr/>
        </p:nvSpPr>
        <p:spPr bwMode="auto">
          <a:xfrm rot="10800000">
            <a:off x="5508625" y="42211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4" name="AutoShape 40"/>
          <p:cNvSpPr>
            <a:spLocks noChangeArrowheads="1"/>
          </p:cNvSpPr>
          <p:nvPr/>
        </p:nvSpPr>
        <p:spPr bwMode="auto">
          <a:xfrm>
            <a:off x="7524750" y="2781300"/>
            <a:ext cx="144463" cy="360363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5" name="AutoShape 41"/>
          <p:cNvSpPr>
            <a:spLocks noChangeArrowheads="1"/>
          </p:cNvSpPr>
          <p:nvPr/>
        </p:nvSpPr>
        <p:spPr bwMode="auto">
          <a:xfrm>
            <a:off x="7667625" y="35734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6" name="AutoShape 42"/>
          <p:cNvSpPr>
            <a:spLocks noChangeArrowheads="1"/>
          </p:cNvSpPr>
          <p:nvPr/>
        </p:nvSpPr>
        <p:spPr bwMode="auto">
          <a:xfrm>
            <a:off x="7740650" y="4437063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7" name="AutoShape 43"/>
          <p:cNvSpPr>
            <a:spLocks noChangeArrowheads="1"/>
          </p:cNvSpPr>
          <p:nvPr/>
        </p:nvSpPr>
        <p:spPr bwMode="auto">
          <a:xfrm>
            <a:off x="7669213" y="5373688"/>
            <a:ext cx="144462" cy="360362"/>
          </a:xfrm>
          <a:prstGeom prst="upArrow">
            <a:avLst>
              <a:gd name="adj1" fmla="val 50000"/>
              <a:gd name="adj2" fmla="val 6236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  <p:sp>
        <p:nvSpPr>
          <p:cNvPr id="93228" name="AutoShape 44"/>
          <p:cNvSpPr>
            <a:spLocks noChangeArrowheads="1"/>
          </p:cNvSpPr>
          <p:nvPr/>
        </p:nvSpPr>
        <p:spPr bwMode="auto">
          <a:xfrm>
            <a:off x="8280400" y="4076700"/>
            <a:ext cx="863600" cy="1008063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29" name="AutoShape 45"/>
          <p:cNvSpPr>
            <a:spLocks noChangeArrowheads="1"/>
          </p:cNvSpPr>
          <p:nvPr/>
        </p:nvSpPr>
        <p:spPr bwMode="auto">
          <a:xfrm>
            <a:off x="1258888" y="3716338"/>
            <a:ext cx="865187" cy="9366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ATP</a:t>
            </a:r>
          </a:p>
        </p:txBody>
      </p:sp>
      <p:sp>
        <p:nvSpPr>
          <p:cNvPr id="93230" name="Text Box 46"/>
          <p:cNvSpPr txBox="1">
            <a:spLocks noChangeArrowheads="1"/>
          </p:cNvSpPr>
          <p:nvPr/>
        </p:nvSpPr>
        <p:spPr bwMode="auto">
          <a:xfrm>
            <a:off x="2051050" y="4005263"/>
            <a:ext cx="6477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x 2</a:t>
            </a:r>
          </a:p>
        </p:txBody>
      </p:sp>
      <p:sp>
        <p:nvSpPr>
          <p:cNvPr id="93231" name="Text Box 47"/>
          <p:cNvSpPr txBox="1">
            <a:spLocks noChangeArrowheads="1"/>
          </p:cNvSpPr>
          <p:nvPr/>
        </p:nvSpPr>
        <p:spPr bwMode="auto">
          <a:xfrm>
            <a:off x="8748713" y="4652963"/>
            <a:ext cx="46831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cs typeface="Arial" charset="0"/>
              </a:rPr>
              <a:t>x 2</a:t>
            </a:r>
          </a:p>
        </p:txBody>
      </p:sp>
      <p:sp>
        <p:nvSpPr>
          <p:cNvPr id="93232" name="AutoShape 48"/>
          <p:cNvSpPr>
            <a:spLocks noChangeArrowheads="1"/>
          </p:cNvSpPr>
          <p:nvPr/>
        </p:nvSpPr>
        <p:spPr bwMode="auto">
          <a:xfrm>
            <a:off x="5795963" y="1557338"/>
            <a:ext cx="1081087" cy="862012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GTP</a:t>
            </a:r>
          </a:p>
        </p:txBody>
      </p:sp>
      <p:sp>
        <p:nvSpPr>
          <p:cNvPr id="93233" name="Text Box 49"/>
          <p:cNvSpPr txBox="1">
            <a:spLocks noChangeArrowheads="1"/>
          </p:cNvSpPr>
          <p:nvPr/>
        </p:nvSpPr>
        <p:spPr bwMode="auto">
          <a:xfrm>
            <a:off x="6877050" y="1628775"/>
            <a:ext cx="71913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cs typeface="Arial" charset="0"/>
              </a:rPr>
              <a:t>x 2</a:t>
            </a:r>
          </a:p>
        </p:txBody>
      </p:sp>
      <p:sp>
        <p:nvSpPr>
          <p:cNvPr id="93234" name="AutoShape 50"/>
          <p:cNvSpPr>
            <a:spLocks noChangeArrowheads="1"/>
          </p:cNvSpPr>
          <p:nvPr/>
        </p:nvSpPr>
        <p:spPr bwMode="auto">
          <a:xfrm>
            <a:off x="7991475" y="5229225"/>
            <a:ext cx="1152525" cy="6477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cs typeface="Arial" charset="0"/>
              </a:rPr>
              <a:t>NADH</a:t>
            </a:r>
          </a:p>
        </p:txBody>
      </p:sp>
      <p:sp>
        <p:nvSpPr>
          <p:cNvPr id="93235" name="Text Box 51"/>
          <p:cNvSpPr txBox="1">
            <a:spLocks noChangeArrowheads="1"/>
          </p:cNvSpPr>
          <p:nvPr/>
        </p:nvSpPr>
        <p:spPr bwMode="auto">
          <a:xfrm>
            <a:off x="2124075" y="3357563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i="1">
                <a:cs typeface="Arial" charset="0"/>
              </a:rPr>
              <a:t>MDH</a:t>
            </a:r>
          </a:p>
        </p:txBody>
      </p:sp>
      <p:sp>
        <p:nvSpPr>
          <p:cNvPr id="38963" name="Rectangle 5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MX" altLang="es-AR" sz="3200" b="1" smtClean="0">
                <a:solidFill>
                  <a:schemeClr val="tx1"/>
                </a:solidFill>
              </a:rPr>
              <a:t>ETAPAS DE LA GLUCONEOGENESIS</a:t>
            </a:r>
            <a:endParaRPr lang="es-ES" altLang="es-AR" sz="3200" b="1" smtClean="0">
              <a:solidFill>
                <a:schemeClr val="tx1"/>
              </a:solidFill>
            </a:endParaRPr>
          </a:p>
        </p:txBody>
      </p:sp>
      <p:sp>
        <p:nvSpPr>
          <p:cNvPr id="93204" name="AutoShape 20"/>
          <p:cNvSpPr>
            <a:spLocks noChangeArrowheads="1"/>
          </p:cNvSpPr>
          <p:nvPr/>
        </p:nvSpPr>
        <p:spPr bwMode="auto">
          <a:xfrm rot="5842394">
            <a:off x="6192837" y="2384426"/>
            <a:ext cx="144463" cy="360362"/>
          </a:xfrm>
          <a:prstGeom prst="upArrow">
            <a:avLst>
              <a:gd name="adj1" fmla="val 50000"/>
              <a:gd name="adj2" fmla="val 6236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/>
          </a:p>
        </p:txBody>
      </p:sp>
    </p:spTree>
    <p:extLst>
      <p:ext uri="{BB962C8B-B14F-4D97-AF65-F5344CB8AC3E}">
        <p14:creationId xmlns:p14="http://schemas.microsoft.com/office/powerpoint/2010/main" val="285049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9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9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9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9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9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9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9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9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9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9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5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5" dur="500"/>
                                        <p:tgtEl>
                                          <p:spTgt spid="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9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9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9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 autoUpdateAnimBg="0"/>
      <p:bldP spid="93187" grpId="0" autoUpdateAnimBg="0"/>
      <p:bldP spid="93188" grpId="0" animBg="1" autoUpdateAnimBg="0"/>
      <p:bldP spid="93189" grpId="0" animBg="1" autoUpdateAnimBg="0"/>
      <p:bldP spid="93190" grpId="0" animBg="1" autoUpdateAnimBg="0"/>
      <p:bldP spid="93191" grpId="0" animBg="1" autoUpdateAnimBg="0"/>
      <p:bldP spid="93192" grpId="0" animBg="1" autoUpdateAnimBg="0"/>
      <p:bldP spid="93193" grpId="0" animBg="1" autoUpdateAnimBg="0"/>
      <p:bldP spid="93194" grpId="0" animBg="1" autoUpdateAnimBg="0"/>
      <p:bldP spid="93195" grpId="0" animBg="1" autoUpdateAnimBg="0"/>
      <p:bldP spid="93196" grpId="0" animBg="1"/>
      <p:bldP spid="93197" grpId="0" animBg="1" autoUpdateAnimBg="0"/>
      <p:bldP spid="93198" grpId="0" animBg="1"/>
      <p:bldP spid="93199" grpId="0" animBg="1"/>
      <p:bldP spid="93200" grpId="0" animBg="1"/>
      <p:bldP spid="93201" grpId="0" animBg="1"/>
      <p:bldP spid="93202" grpId="0" animBg="1"/>
      <p:bldP spid="93203" grpId="0" animBg="1"/>
      <p:bldP spid="93205" grpId="0" animBg="1" autoUpdateAnimBg="0"/>
      <p:bldP spid="93206" grpId="0" animBg="1"/>
      <p:bldP spid="93207" grpId="0" animBg="1"/>
      <p:bldP spid="93208" grpId="0" animBg="1"/>
      <p:bldP spid="93209" grpId="0" animBg="1"/>
      <p:bldP spid="93210" grpId="0" animBg="1"/>
      <p:bldP spid="93211" grpId="0" animBg="1" autoUpdateAnimBg="0"/>
      <p:bldP spid="93212" grpId="0" animBg="1" autoUpdateAnimBg="0"/>
      <p:bldP spid="93213" grpId="0" animBg="1" autoUpdateAnimBg="0"/>
      <p:bldP spid="93214" grpId="0" animBg="1" autoUpdateAnimBg="0"/>
      <p:bldP spid="93215" grpId="0" animBg="1" autoUpdateAnimBg="0"/>
      <p:bldP spid="93216" grpId="0" animBg="1" autoUpdateAnimBg="0"/>
      <p:bldP spid="93217" grpId="0" animBg="1" autoUpdateAnimBg="0"/>
      <p:bldP spid="93218" grpId="0" animBg="1" autoUpdateAnimBg="0"/>
      <p:bldP spid="93219" grpId="0" animBg="1" autoUpdateAnimBg="0"/>
      <p:bldP spid="93220" grpId="0" animBg="1"/>
      <p:bldP spid="93221" grpId="0" animBg="1"/>
      <p:bldP spid="93222" grpId="0" animBg="1"/>
      <p:bldP spid="93223" grpId="0" animBg="1"/>
      <p:bldP spid="93224" grpId="0" animBg="1"/>
      <p:bldP spid="93225" grpId="0" animBg="1"/>
      <p:bldP spid="93226" grpId="0" animBg="1"/>
      <p:bldP spid="93227" grpId="0" animBg="1"/>
      <p:bldP spid="93228" grpId="0" animBg="1" autoUpdateAnimBg="0"/>
      <p:bldP spid="93229" grpId="0" animBg="1" autoUpdateAnimBg="0"/>
      <p:bldP spid="93230" grpId="0" animBg="1" autoUpdateAnimBg="0"/>
      <p:bldP spid="93231" grpId="0" animBg="1" autoUpdateAnimBg="0"/>
      <p:bldP spid="93232" grpId="0" animBg="1" autoUpdateAnimBg="0"/>
      <p:bldP spid="93233" grpId="0" animBg="1" autoUpdateAnimBg="0"/>
      <p:bldP spid="93234" grpId="0" animBg="1" autoUpdateAnimBg="0"/>
      <p:bldP spid="93235" grpId="0" autoUpdateAnimBg="0"/>
      <p:bldP spid="932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4000" smtClean="0"/>
              <a:t>GASTO DE ENERGIA EN LA GLUCONEOGENESIS</a:t>
            </a:r>
          </a:p>
        </p:txBody>
      </p:sp>
      <p:sp>
        <p:nvSpPr>
          <p:cNvPr id="39939" name="Rectangle 3" descr="25%"/>
          <p:cNvSpPr>
            <a:spLocks noGrp="1" noChangeArrowheads="1"/>
          </p:cNvSpPr>
          <p:nvPr>
            <p:ph type="body" idx="1"/>
          </p:nvPr>
        </p:nvSpPr>
        <p:spPr>
          <a:pattFill prst="pct25">
            <a:fgClr>
              <a:srgbClr val="FFCCCC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s-ES" altLang="es-AR" sz="2800" smtClean="0"/>
              <a:t>(2) OXALACETATO   	</a:t>
            </a:r>
            <a:r>
              <a:rPr lang="es-ES" altLang="es-AR" sz="2800" b="1" smtClean="0">
                <a:solidFill>
                  <a:srgbClr val="FF3300"/>
                </a:solidFill>
              </a:rPr>
              <a:t>2 ATP</a:t>
            </a:r>
          </a:p>
          <a:p>
            <a:endParaRPr lang="es-ES" altLang="es-AR" sz="2800" smtClean="0"/>
          </a:p>
          <a:p>
            <a:r>
              <a:rPr lang="es-ES" altLang="es-AR" sz="2800" smtClean="0"/>
              <a:t>(2) FOSFOENOLPIRUVATO	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</a:p>
          <a:p>
            <a:endParaRPr lang="es-ES" altLang="es-AR" sz="2800" b="1" smtClean="0">
              <a:solidFill>
                <a:srgbClr val="FF3300"/>
              </a:solidFill>
            </a:endParaRPr>
          </a:p>
          <a:p>
            <a:r>
              <a:rPr lang="es-ES" altLang="es-AR" sz="2800" smtClean="0"/>
              <a:t>(2)  1,3-BISFOSFOGLICERATO</a:t>
            </a:r>
            <a:r>
              <a:rPr lang="es-ES" altLang="es-AR" sz="2800" b="1" smtClean="0">
                <a:solidFill>
                  <a:srgbClr val="FF3300"/>
                </a:solidFill>
              </a:rPr>
              <a:t>   2 ATP</a:t>
            </a:r>
          </a:p>
          <a:p>
            <a:pPr>
              <a:buFontTx/>
              <a:buNone/>
            </a:pPr>
            <a:endParaRPr lang="es-ES" altLang="es-AR" sz="2800" smtClean="0"/>
          </a:p>
          <a:p>
            <a:pPr>
              <a:buFontTx/>
              <a:buNone/>
            </a:pPr>
            <a:r>
              <a:rPr lang="es-ES" altLang="es-AR" sz="2800" b="1" smtClean="0"/>
              <a:t>TOTAL</a:t>
            </a:r>
            <a:r>
              <a:rPr lang="es-ES" altLang="es-AR" sz="2800" smtClean="0"/>
              <a:t>: </a:t>
            </a:r>
            <a:r>
              <a:rPr lang="es-ES" altLang="es-AR" sz="2800" b="1" smtClean="0">
                <a:solidFill>
                  <a:srgbClr val="FF3300"/>
                </a:solidFill>
              </a:rPr>
              <a:t>4 ATP</a:t>
            </a:r>
            <a:r>
              <a:rPr lang="es-ES" altLang="es-AR" sz="2800" smtClean="0"/>
              <a:t> y </a:t>
            </a:r>
            <a:r>
              <a:rPr lang="es-ES" altLang="es-AR" sz="2800" b="1" smtClean="0">
                <a:solidFill>
                  <a:srgbClr val="FF3300"/>
                </a:solidFill>
              </a:rPr>
              <a:t>2 GTP</a:t>
            </a:r>
            <a:r>
              <a:rPr lang="es-ES" altLang="es-AR" sz="2800" smtClean="0"/>
              <a:t> por molécula de glucosa.</a:t>
            </a:r>
          </a:p>
        </p:txBody>
      </p:sp>
    </p:spTree>
    <p:extLst>
      <p:ext uri="{BB962C8B-B14F-4D97-AF65-F5344CB8AC3E}">
        <p14:creationId xmlns:p14="http://schemas.microsoft.com/office/powerpoint/2010/main" val="159157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25%"/>
          <p:cNvSpPr>
            <a:spLocks noChangeArrowheads="1"/>
          </p:cNvSpPr>
          <p:nvPr/>
        </p:nvSpPr>
        <p:spPr bwMode="auto">
          <a:xfrm>
            <a:off x="338138" y="1628775"/>
            <a:ext cx="8697912" cy="4525963"/>
          </a:xfrm>
          <a:prstGeom prst="rect">
            <a:avLst/>
          </a:prstGeom>
          <a:pattFill prst="pct25">
            <a:fgClr>
              <a:srgbClr val="FFCC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s-ES" altLang="es-AR" sz="2800" b="1" i="1">
                <a:solidFill>
                  <a:srgbClr val="FF0000"/>
                </a:solidFill>
              </a:rPr>
              <a:t>GLUCOSA-6-FOSFATASA  </a:t>
            </a:r>
            <a:r>
              <a:rPr lang="es-ES" altLang="es-AR" sz="2800" b="1" i="1"/>
              <a:t>(Hígado y riñón)</a:t>
            </a:r>
          </a:p>
          <a:p>
            <a:pPr eaLnBrk="1" hangingPunct="1">
              <a:buFontTx/>
              <a:buNone/>
            </a:pPr>
            <a:endParaRPr lang="es-ES" altLang="es-AR" sz="2800" b="1" i="1"/>
          </a:p>
          <a:p>
            <a:pPr eaLnBrk="1" hangingPunct="1">
              <a:buFontTx/>
              <a:buNone/>
            </a:pPr>
            <a:r>
              <a:rPr lang="es-ES" altLang="es-AR" sz="2800" b="1"/>
              <a:t>GLUCOSA-6-FOSFATO  + H</a:t>
            </a:r>
            <a:r>
              <a:rPr lang="es-ES" altLang="es-AR" sz="2800" b="1" baseline="-25000"/>
              <a:t>2</a:t>
            </a:r>
            <a:r>
              <a:rPr lang="es-ES" altLang="es-AR" sz="2800" b="1"/>
              <a:t>O	GLUCOSA  +  Pi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/>
              <a:t>			 </a:t>
            </a:r>
            <a:r>
              <a:rPr lang="es-ES" altLang="es-AR" sz="2800" b="1">
                <a:solidFill>
                  <a:schemeClr val="accent2"/>
                </a:solidFill>
              </a:rPr>
              <a:t>REACCION IRREVERSIBLE</a:t>
            </a:r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endParaRPr lang="es-ES" altLang="es-AR" sz="2800" b="1"/>
          </a:p>
          <a:p>
            <a:pPr eaLnBrk="1" hangingPunct="1">
              <a:buFontTx/>
              <a:buNone/>
            </a:pPr>
            <a:r>
              <a:rPr lang="es-ES" altLang="es-AR" sz="2800" b="1" u="sng"/>
              <a:t>ESTA ENZIMA NO SE ENCUENTRA EN MUSCULO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5507038" y="2924175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820150" cy="8636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2800" b="1" smtClean="0"/>
              <a:t/>
            </a:r>
            <a:br>
              <a:rPr lang="es-ES" altLang="es-AR" sz="2800" b="1" smtClean="0"/>
            </a:br>
            <a:r>
              <a:rPr lang="es-ES" altLang="es-AR" sz="2800" b="1" smtClean="0"/>
              <a:t>GLUCOSA A PARTIR DE GLUCOSA-6-FOSFATO</a:t>
            </a:r>
            <a:br>
              <a:rPr lang="es-ES" altLang="es-AR" sz="2800" b="1" smtClean="0"/>
            </a:br>
            <a:endParaRPr lang="es-ES" altLang="es-AR" sz="2800" b="1" smtClean="0"/>
          </a:p>
        </p:txBody>
      </p:sp>
    </p:spTree>
    <p:extLst>
      <p:ext uri="{BB962C8B-B14F-4D97-AF65-F5344CB8AC3E}">
        <p14:creationId xmlns:p14="http://schemas.microsoft.com/office/powerpoint/2010/main" val="6489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785225" cy="1143000"/>
          </a:xfrm>
          <a:solidFill>
            <a:srgbClr val="FFCC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" altLang="es-AR" sz="3200" b="1" smtClean="0"/>
              <a:t>REGULACIÓN DE LA GLUCONEOGÉNESIS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  <a:solidFill>
            <a:srgbClr val="F5E1A9"/>
          </a:solidFill>
        </p:spPr>
        <p:txBody>
          <a:bodyPr/>
          <a:lstStyle/>
          <a:p>
            <a:r>
              <a:rPr lang="es-ES" altLang="es-AR" sz="2800" b="1" smtClean="0"/>
              <a:t>Hormonal: </a:t>
            </a:r>
            <a:endParaRPr lang="es-MX" altLang="es-AR" sz="2800" b="1" smtClean="0"/>
          </a:p>
          <a:p>
            <a:endParaRPr lang="es-MX" altLang="es-AR" sz="2800" b="1" smtClean="0"/>
          </a:p>
          <a:p>
            <a:endParaRPr lang="es-MX" altLang="es-AR" sz="2800" b="1" smtClean="0"/>
          </a:p>
          <a:p>
            <a:pPr>
              <a:buFontTx/>
              <a:buNone/>
            </a:pPr>
            <a:endParaRPr lang="es-MX" altLang="es-AR" sz="2800" b="1" smtClean="0"/>
          </a:p>
          <a:p>
            <a:r>
              <a:rPr lang="es-MX" altLang="es-AR" sz="2800" b="1" smtClean="0"/>
              <a:t>Alostérica</a:t>
            </a:r>
            <a:endParaRPr lang="es-ES" altLang="es-AR" sz="2800" b="1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900113" y="2636838"/>
            <a:ext cx="2016125" cy="528637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/>
              <a:t>Glucagón</a:t>
            </a: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>
            <a:off x="3563938" y="1628775"/>
            <a:ext cx="4481512" cy="1914525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Activa la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/>
              <a:t> Gluconeogénesis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/>
              <a:t>a nivel de la FBFasa</a:t>
            </a:r>
            <a:endParaRPr lang="es-ES" altLang="es-AR" sz="2800" b="1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11188" y="5157788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Fructosa-1,6 bisfosfatasa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3779838" y="4005263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(+) Acetil-CoA</a:t>
            </a:r>
            <a:endParaRPr lang="es-ES" altLang="es-AR" sz="2800" b="1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11188" y="4149725"/>
            <a:ext cx="2520950" cy="955675"/>
          </a:xfrm>
          <a:prstGeom prst="rect">
            <a:avLst/>
          </a:prstGeom>
          <a:solidFill>
            <a:srgbClr val="C1E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/>
              <a:t>Piruvato carboxilasa</a:t>
            </a: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3924300" y="5157788"/>
            <a:ext cx="3384550" cy="1046162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AR" sz="2800" b="1"/>
              <a:t>(-) AMP y ADP</a:t>
            </a:r>
            <a:endParaRPr lang="es-ES" altLang="es-AR" sz="2800" b="1"/>
          </a:p>
        </p:txBody>
      </p:sp>
    </p:spTree>
    <p:extLst>
      <p:ext uri="{BB962C8B-B14F-4D97-AF65-F5344CB8AC3E}">
        <p14:creationId xmlns:p14="http://schemas.microsoft.com/office/powerpoint/2010/main" val="19494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4277</TotalTime>
  <Words>1114</Words>
  <Application>Microsoft Office PowerPoint</Application>
  <PresentationFormat>Presentación en pantalla (4:3)</PresentationFormat>
  <Paragraphs>386</Paragraphs>
  <Slides>51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2" baseType="lpstr">
      <vt:lpstr>Diseño predeterminado</vt:lpstr>
      <vt:lpstr>Presentación de PowerPoint</vt:lpstr>
      <vt:lpstr>   </vt:lpstr>
      <vt:lpstr>BIOSINTESIS DE FOSFOENOLPIRUVATO</vt:lpstr>
      <vt:lpstr> FRUCTOSA-1,6-BISFOSFATASA </vt:lpstr>
      <vt:lpstr>Presentación de PowerPoint</vt:lpstr>
      <vt:lpstr>ETAPAS DE LA GLUCONEOGENESIS</vt:lpstr>
      <vt:lpstr>GASTO DE ENERGIA EN LA GLUCONEOGENESIS</vt:lpstr>
      <vt:lpstr> GLUCOSA A PARTIR DE GLUCOSA-6-FOSFATO </vt:lpstr>
      <vt:lpstr>REGULACIÓN DE LA GLUCONEOGÉNESIS</vt:lpstr>
      <vt:lpstr>Presentación de PowerPoint</vt:lpstr>
      <vt:lpstr>METABOLISMO DEL GLUCOGENO</vt:lpstr>
      <vt:lpstr>Estructura del glucógeno</vt:lpstr>
      <vt:lpstr>Presentación de PowerPoint</vt:lpstr>
      <vt:lpstr>Presentación de PowerPoint</vt:lpstr>
      <vt:lpstr>DEGRADACION DEL GLUCOGENO GLUCOGENOLISIS</vt:lpstr>
      <vt:lpstr>REQUIERE DE DOS REACCIONES</vt:lpstr>
      <vt:lpstr>Enzimas que intervienen en el proceso de degradación del GLUCOGENO</vt:lpstr>
      <vt:lpstr>REACCIONES DE LA GLUCOGENOLISIS</vt:lpstr>
      <vt:lpstr>MECANISMO DE DEGRADACION DEL GLUCOGENO</vt:lpstr>
      <vt:lpstr>Presentación de PowerPoint</vt:lpstr>
      <vt:lpstr>Presentación de PowerPoint</vt:lpstr>
      <vt:lpstr>Presentación de PowerPoint</vt:lpstr>
      <vt:lpstr>Presentación de PowerPoint</vt:lpstr>
      <vt:lpstr>REGULACION DE LA GLUCOGENOLISIS</vt:lpstr>
      <vt:lpstr>Presentación de PowerPoint</vt:lpstr>
      <vt:lpstr>GLUCOGENO FOSFORILASA</vt:lpstr>
      <vt:lpstr>Regulacion covalente de la glucógeno fosforilasa</vt:lpstr>
      <vt:lpstr>Presentación de PowerPoint</vt:lpstr>
      <vt:lpstr>Presentación de PowerPoint</vt:lpstr>
      <vt:lpstr>Cuando y como se regula en HIGADO??</vt:lpstr>
      <vt:lpstr>Presentación de PowerPoint</vt:lpstr>
      <vt:lpstr>COMO SE REGULA EN MUSCULO??</vt:lpstr>
      <vt:lpstr>Presentación de PowerPoint</vt:lpstr>
      <vt:lpstr>Presentación de PowerPoint</vt:lpstr>
      <vt:lpstr>Biosíntesis de Glucógeno</vt:lpstr>
      <vt:lpstr> BIOSINTESIS DE GLUCOGENO GLUCOGENO-GENESIS </vt:lpstr>
      <vt:lpstr>GLUCOGENOGENESIS</vt:lpstr>
      <vt:lpstr>Presentación de PowerPoint</vt:lpstr>
      <vt:lpstr>Presentación de PowerPoint</vt:lpstr>
      <vt:lpstr>Presentación de PowerPoint</vt:lpstr>
      <vt:lpstr>FORMACION DE UDP-Glucosa</vt:lpstr>
      <vt:lpstr>REACCION DE LA GLUCOGENO SINTASA</vt:lpstr>
      <vt:lpstr>Presentación de PowerPoint</vt:lpstr>
      <vt:lpstr>Presentación de PowerPoint</vt:lpstr>
      <vt:lpstr>Gasto Energético en la Glucógeno-génesis</vt:lpstr>
      <vt:lpstr>Regulación de la Glucogenogénesis</vt:lpstr>
      <vt:lpstr>Regulación de la GLUCÓGENO-GENESIS</vt:lpstr>
      <vt:lpstr>La biosíntesis y degradación están coordinadamente reguladas</vt:lpstr>
      <vt:lpstr>Presentación de PowerPoint</vt:lpstr>
      <vt:lpstr>Presentación de PowerPoint</vt:lpstr>
      <vt:lpstr>Presentación de PowerPoint</vt:lpstr>
    </vt:vector>
  </TitlesOfParts>
  <Company>Uso 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ethel</cp:lastModifiedBy>
  <cp:revision>77</cp:revision>
  <dcterms:created xsi:type="dcterms:W3CDTF">2011-09-06T13:15:38Z</dcterms:created>
  <dcterms:modified xsi:type="dcterms:W3CDTF">2017-04-18T18:49:31Z</dcterms:modified>
</cp:coreProperties>
</file>